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4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407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58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562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177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240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169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103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6/26/2024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926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120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565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8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6817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480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00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76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955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frontglpi.abc.gob.ar/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1181426" y="4712608"/>
            <a:ext cx="10598895" cy="1570962"/>
          </a:xfrm>
        </p:spPr>
        <p:txBody>
          <a:bodyPr>
            <a:normAutofit/>
          </a:bodyPr>
          <a:lstStyle/>
          <a:p>
            <a:pPr algn="ctr"/>
            <a:r>
              <a:rPr lang="es-MX" sz="5400" dirty="0" smtClean="0"/>
              <a:t>Secretaría de Gremiales </a:t>
            </a:r>
          </a:p>
          <a:p>
            <a:pPr algn="r"/>
            <a:r>
              <a:rPr lang="es-MX" sz="2400" dirty="0" smtClean="0"/>
              <a:t>Secretaria </a:t>
            </a:r>
            <a:r>
              <a:rPr lang="es-MX" sz="2400" dirty="0" smtClean="0"/>
              <a:t>VANESA </a:t>
            </a:r>
            <a:r>
              <a:rPr lang="es-MX" sz="2400" dirty="0" smtClean="0"/>
              <a:t>FILECCIA</a:t>
            </a:r>
            <a:endParaRPr lang="es-AR" sz="2400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67" y="1589457"/>
            <a:ext cx="3286897" cy="312315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59695" y="666127"/>
            <a:ext cx="10682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MX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MX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maestro de escuela debe ser bien remunerado por ser su tarea una de las más importantes de las que se puedan ejercer</a:t>
            </a:r>
            <a:r>
              <a:rPr lang="es-MX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  <a:p>
            <a:pPr algn="r"/>
            <a:r>
              <a:rPr lang="es-MX" dirty="0" smtClean="0">
                <a:solidFill>
                  <a:srgbClr val="7030A0"/>
                </a:solidFill>
              </a:rPr>
              <a:t>Manuel Belgrano</a:t>
            </a:r>
            <a:endParaRPr lang="es-AR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99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864" y="4767103"/>
            <a:ext cx="3072981" cy="278287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983339" y="2736834"/>
            <a:ext cx="3399421" cy="110785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6" name="Elipse 5"/>
          <p:cNvSpPr/>
          <p:nvPr/>
        </p:nvSpPr>
        <p:spPr>
          <a:xfrm>
            <a:off x="9135196" y="821751"/>
            <a:ext cx="2025540" cy="1137677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Elipse 11"/>
          <p:cNvSpPr/>
          <p:nvPr/>
        </p:nvSpPr>
        <p:spPr>
          <a:xfrm>
            <a:off x="8745335" y="2419792"/>
            <a:ext cx="1805665" cy="70658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Elipse 12"/>
          <p:cNvSpPr/>
          <p:nvPr/>
        </p:nvSpPr>
        <p:spPr>
          <a:xfrm>
            <a:off x="1041406" y="370163"/>
            <a:ext cx="1857597" cy="99223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7" name="Elipse 16"/>
          <p:cNvSpPr/>
          <p:nvPr/>
        </p:nvSpPr>
        <p:spPr>
          <a:xfrm>
            <a:off x="3560050" y="618019"/>
            <a:ext cx="2453904" cy="122402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Elipse 17"/>
          <p:cNvSpPr/>
          <p:nvPr/>
        </p:nvSpPr>
        <p:spPr>
          <a:xfrm>
            <a:off x="2777289" y="5523289"/>
            <a:ext cx="2174927" cy="110882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Elipse 19"/>
          <p:cNvSpPr/>
          <p:nvPr/>
        </p:nvSpPr>
        <p:spPr>
          <a:xfrm>
            <a:off x="8824539" y="3447912"/>
            <a:ext cx="2813319" cy="137005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2" name="Rectángulo 21"/>
          <p:cNvSpPr/>
          <p:nvPr/>
        </p:nvSpPr>
        <p:spPr>
          <a:xfrm>
            <a:off x="4119303" y="677218"/>
            <a:ext cx="18946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PID</a:t>
            </a:r>
            <a:r>
              <a:rPr lang="es-MX" dirty="0" smtClean="0"/>
              <a:t>(Puntaje  Ingreso a la Docencia)</a:t>
            </a:r>
            <a:endParaRPr lang="es-MX" dirty="0"/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039" y="1395991"/>
            <a:ext cx="2307339" cy="1524405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643" y="3057926"/>
            <a:ext cx="2475560" cy="1685863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2979" y="682985"/>
            <a:ext cx="2527889" cy="1164264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784" y="5067865"/>
            <a:ext cx="2341499" cy="137602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629391" y="1533521"/>
            <a:ext cx="2032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FORMULARIOS:</a:t>
            </a:r>
          </a:p>
          <a:p>
            <a:r>
              <a:rPr lang="es-MX" dirty="0" smtClean="0"/>
              <a:t>DDJJ, 354 (Antigüedad) LIC 114/115</a:t>
            </a:r>
            <a:endParaRPr lang="es-AR" dirty="0"/>
          </a:p>
        </p:txBody>
      </p:sp>
      <p:sp>
        <p:nvSpPr>
          <p:cNvPr id="3" name="CuadroTexto 2"/>
          <p:cNvSpPr txBox="1"/>
          <p:nvPr/>
        </p:nvSpPr>
        <p:spPr>
          <a:xfrm>
            <a:off x="6607307" y="821752"/>
            <a:ext cx="2089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PAD(Puntaje Anual Docente)</a:t>
            </a:r>
            <a:endParaRPr lang="es-AR" dirty="0"/>
          </a:p>
        </p:txBody>
      </p:sp>
      <p:sp>
        <p:nvSpPr>
          <p:cNvPr id="16" name="CuadroTexto 15"/>
          <p:cNvSpPr txBox="1"/>
          <p:nvPr/>
        </p:nvSpPr>
        <p:spPr>
          <a:xfrm>
            <a:off x="1116281" y="618019"/>
            <a:ext cx="1492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LICENCIAS</a:t>
            </a:r>
            <a:endParaRPr lang="es-AR" dirty="0"/>
          </a:p>
        </p:txBody>
      </p:sp>
      <p:sp>
        <p:nvSpPr>
          <p:cNvPr id="30" name="CuadroTexto 29"/>
          <p:cNvSpPr txBox="1"/>
          <p:nvPr/>
        </p:nvSpPr>
        <p:spPr>
          <a:xfrm>
            <a:off x="629391" y="3280804"/>
            <a:ext cx="2020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/>
              <a:t>TITULARIZACIONES </a:t>
            </a:r>
            <a:r>
              <a:rPr lang="es-MX" sz="1600" b="1" dirty="0" smtClean="0"/>
              <a:t>INTERINAS/ DESTINOS </a:t>
            </a:r>
            <a:r>
              <a:rPr lang="es-MX" sz="1600" dirty="0" smtClean="0"/>
              <a:t>DEFINITIVOS</a:t>
            </a:r>
            <a:endParaRPr lang="es-AR" sz="1600" dirty="0"/>
          </a:p>
        </p:txBody>
      </p:sp>
      <p:sp>
        <p:nvSpPr>
          <p:cNvPr id="31" name="CuadroTexto 30"/>
          <p:cNvSpPr txBox="1"/>
          <p:nvPr/>
        </p:nvSpPr>
        <p:spPr>
          <a:xfrm>
            <a:off x="838871" y="5273654"/>
            <a:ext cx="13053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APD (Actos Públicos Digitales)</a:t>
            </a:r>
            <a:endParaRPr lang="es-AR" dirty="0"/>
          </a:p>
        </p:txBody>
      </p:sp>
      <p:sp>
        <p:nvSpPr>
          <p:cNvPr id="32" name="CuadroTexto 31"/>
          <p:cNvSpPr txBox="1"/>
          <p:nvPr/>
        </p:nvSpPr>
        <p:spPr>
          <a:xfrm>
            <a:off x="9237259" y="1150051"/>
            <a:ext cx="1923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PRUEBAS DE SELECCIÓN</a:t>
            </a:r>
            <a:endParaRPr lang="es-AR" dirty="0"/>
          </a:p>
        </p:txBody>
      </p:sp>
      <p:sp>
        <p:nvSpPr>
          <p:cNvPr id="33" name="CuadroTexto 32"/>
          <p:cNvSpPr txBox="1"/>
          <p:nvPr/>
        </p:nvSpPr>
        <p:spPr>
          <a:xfrm>
            <a:off x="8878444" y="2482890"/>
            <a:ext cx="1320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LISTADOS</a:t>
            </a:r>
            <a:endParaRPr lang="es-AR" dirty="0"/>
          </a:p>
        </p:txBody>
      </p:sp>
      <p:sp>
        <p:nvSpPr>
          <p:cNvPr id="34" name="CuadroTexto 33"/>
          <p:cNvSpPr txBox="1"/>
          <p:nvPr/>
        </p:nvSpPr>
        <p:spPr>
          <a:xfrm>
            <a:off x="9028478" y="3679510"/>
            <a:ext cx="21322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MAD/ ACRECENTAMIENTO/ SSPP</a:t>
            </a:r>
            <a:endParaRPr lang="es-AR" dirty="0"/>
          </a:p>
        </p:txBody>
      </p:sp>
      <p:pic>
        <p:nvPicPr>
          <p:cNvPr id="36" name="Imagen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9097" y="4874972"/>
            <a:ext cx="3139900" cy="1798911"/>
          </a:xfrm>
          <a:prstGeom prst="rect">
            <a:avLst/>
          </a:prstGeom>
        </p:spPr>
      </p:pic>
      <p:sp>
        <p:nvSpPr>
          <p:cNvPr id="37" name="CuadroTexto 36"/>
          <p:cNvSpPr txBox="1"/>
          <p:nvPr/>
        </p:nvSpPr>
        <p:spPr>
          <a:xfrm>
            <a:off x="7220010" y="5207311"/>
            <a:ext cx="26997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ACUERDOS PARITARIOS: RESGUARDO Y REPARACIÓN	/ LICENCIAS PARENTALES								</a:t>
            </a:r>
            <a:endParaRPr lang="es-AR" dirty="0"/>
          </a:p>
        </p:txBody>
      </p:sp>
      <p:sp>
        <p:nvSpPr>
          <p:cNvPr id="38" name="CuadroTexto 37"/>
          <p:cNvSpPr txBox="1"/>
          <p:nvPr/>
        </p:nvSpPr>
        <p:spPr>
          <a:xfrm>
            <a:off x="3067376" y="5735319"/>
            <a:ext cx="1848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RESOLUCIONES TITULARES</a:t>
            </a:r>
            <a:endParaRPr lang="es-AR" dirty="0"/>
          </a:p>
        </p:txBody>
      </p:sp>
      <p:sp>
        <p:nvSpPr>
          <p:cNvPr id="39" name="Flecha derecha 38"/>
          <p:cNvSpPr/>
          <p:nvPr/>
        </p:nvSpPr>
        <p:spPr>
          <a:xfrm rot="17968180">
            <a:off x="5977915" y="2182262"/>
            <a:ext cx="872422" cy="218898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0" name="Flecha derecha 39"/>
          <p:cNvSpPr/>
          <p:nvPr/>
        </p:nvSpPr>
        <p:spPr>
          <a:xfrm rot="16351503">
            <a:off x="4552378" y="2146229"/>
            <a:ext cx="756173" cy="247764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1" name="Flecha derecha 40"/>
          <p:cNvSpPr/>
          <p:nvPr/>
        </p:nvSpPr>
        <p:spPr>
          <a:xfrm rot="20038481">
            <a:off x="7639085" y="2207097"/>
            <a:ext cx="1502578" cy="191336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2" name="Flecha derecha 41"/>
          <p:cNvSpPr/>
          <p:nvPr/>
        </p:nvSpPr>
        <p:spPr>
          <a:xfrm rot="20632007">
            <a:off x="7551311" y="3023312"/>
            <a:ext cx="974422" cy="190492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3" name="Flecha derecha 42"/>
          <p:cNvSpPr/>
          <p:nvPr/>
        </p:nvSpPr>
        <p:spPr>
          <a:xfrm rot="1211163">
            <a:off x="7879409" y="3881264"/>
            <a:ext cx="756173" cy="247764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4" name="Flecha derecha 43"/>
          <p:cNvSpPr/>
          <p:nvPr/>
        </p:nvSpPr>
        <p:spPr>
          <a:xfrm rot="3598642">
            <a:off x="6361519" y="4333219"/>
            <a:ext cx="1018274" cy="249705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5" name="Flecha derecha 44"/>
          <p:cNvSpPr/>
          <p:nvPr/>
        </p:nvSpPr>
        <p:spPr>
          <a:xfrm rot="6456256">
            <a:off x="3896277" y="4694157"/>
            <a:ext cx="1116075" cy="213444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6" name="Flecha derecha 45"/>
          <p:cNvSpPr/>
          <p:nvPr/>
        </p:nvSpPr>
        <p:spPr>
          <a:xfrm rot="8089101">
            <a:off x="2841035" y="4437097"/>
            <a:ext cx="1537799" cy="349382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7" name="Flecha derecha 46"/>
          <p:cNvSpPr/>
          <p:nvPr/>
        </p:nvSpPr>
        <p:spPr>
          <a:xfrm rot="10641511">
            <a:off x="3155992" y="3515098"/>
            <a:ext cx="756173" cy="247764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8" name="Flecha derecha 47"/>
          <p:cNvSpPr/>
          <p:nvPr/>
        </p:nvSpPr>
        <p:spPr>
          <a:xfrm rot="11893116">
            <a:off x="2679175" y="2609968"/>
            <a:ext cx="756173" cy="247764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9" name="Imagen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7292358">
            <a:off x="3174422" y="1384045"/>
            <a:ext cx="429894" cy="1233968"/>
          </a:xfrm>
          <a:prstGeom prst="rect">
            <a:avLst/>
          </a:prstGeom>
        </p:spPr>
      </p:pic>
      <p:sp>
        <p:nvSpPr>
          <p:cNvPr id="51" name="CuadroTexto 50"/>
          <p:cNvSpPr txBox="1"/>
          <p:nvPr/>
        </p:nvSpPr>
        <p:spPr>
          <a:xfrm>
            <a:off x="4086906" y="2909450"/>
            <a:ext cx="3146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¿De qué se ocupa la SECRETARÍA GREMIAL?</a:t>
            </a:r>
            <a:endParaRPr lang="es-AR" dirty="0"/>
          </a:p>
        </p:txBody>
      </p:sp>
      <p:pic>
        <p:nvPicPr>
          <p:cNvPr id="52" name="Imagen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7104" y="4682462"/>
            <a:ext cx="2125271" cy="1540471"/>
          </a:xfrm>
          <a:prstGeom prst="rect">
            <a:avLst/>
          </a:prstGeom>
        </p:spPr>
      </p:pic>
      <p:sp>
        <p:nvSpPr>
          <p:cNvPr id="53" name="CuadroTexto 52"/>
          <p:cNvSpPr txBox="1"/>
          <p:nvPr/>
        </p:nvSpPr>
        <p:spPr>
          <a:xfrm>
            <a:off x="4955169" y="4980978"/>
            <a:ext cx="22783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/>
              <a:t>ASESORAMIENTO EN RGIE y ESTATUTO DOCENTE</a:t>
            </a:r>
            <a:endParaRPr lang="es-AR" sz="1600" dirty="0"/>
          </a:p>
        </p:txBody>
      </p:sp>
      <p:pic>
        <p:nvPicPr>
          <p:cNvPr id="54" name="Imagen 5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503641">
            <a:off x="5646800" y="3922974"/>
            <a:ext cx="469255" cy="69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5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7314"/>
          </a:xfrm>
        </p:spPr>
        <p:txBody>
          <a:bodyPr/>
          <a:lstStyle/>
          <a:p>
            <a:r>
              <a:rPr lang="es-MX" dirty="0" smtClean="0"/>
              <a:t>LICENCIAS MÉDICAS</a:t>
            </a:r>
            <a:endParaRPr lang="es-AR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50" y="2148712"/>
            <a:ext cx="3574471" cy="3881437"/>
          </a:xfr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258" y="4789077"/>
            <a:ext cx="3072650" cy="298120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289589" y="1617897"/>
            <a:ext cx="53504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rgbClr val="FF0000"/>
                </a:solidFill>
              </a:rPr>
              <a:t>¡IMPORTANTE!</a:t>
            </a:r>
          </a:p>
          <a:p>
            <a:r>
              <a:rPr lang="es-MX" dirty="0" smtClean="0"/>
              <a:t>Desde el SUTEBA te brindamos el INSTRUCTIVO,  los REQUISITOS y las respuestas a las PREGUNTAS FRECUENTES acerca de la SOLICITUD DE LICENCIAS MÉDICAS</a:t>
            </a:r>
          </a:p>
          <a:p>
            <a:endParaRPr lang="es-AR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2767" y="1436914"/>
            <a:ext cx="1136822" cy="100154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5412260" y="3855308"/>
            <a:ext cx="50415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Bradley Hand ITC" panose="03070402050302030203" pitchFamily="66" charset="0"/>
              </a:rPr>
              <a:t>Todo </a:t>
            </a:r>
            <a:r>
              <a:rPr lang="es-MX" b="1" u="sng" dirty="0" smtClean="0">
                <a:latin typeface="Bradley Hand ITC" panose="03070402050302030203" pitchFamily="66" charset="0"/>
              </a:rPr>
              <a:t>CERTIFICADO MÉDICO </a:t>
            </a:r>
            <a:r>
              <a:rPr lang="es-MX" dirty="0" smtClean="0">
                <a:latin typeface="Bradley Hand ITC" panose="03070402050302030203" pitchFamily="66" charset="0"/>
              </a:rPr>
              <a:t>debe contener: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 smtClean="0">
                <a:latin typeface="Bradley Hand ITC" panose="03070402050302030203" pitchFamily="66" charset="0"/>
              </a:rPr>
              <a:t>DIAGNÓSTICO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 smtClean="0">
                <a:latin typeface="Bradley Hand ITC" panose="03070402050302030203" pitchFamily="66" charset="0"/>
              </a:rPr>
              <a:t>TRATAMIENTO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 smtClean="0">
                <a:latin typeface="Bradley Hand ITC" panose="03070402050302030203" pitchFamily="66" charset="0"/>
              </a:rPr>
              <a:t>DÍAS SOLICITADOS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 smtClean="0">
                <a:latin typeface="Bradley Hand ITC" panose="03070402050302030203" pitchFamily="66" charset="0"/>
              </a:rPr>
              <a:t>ESTUDIOS COMPLEMENTARIOS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 smtClean="0">
                <a:latin typeface="Bradley Hand ITC" panose="03070402050302030203" pitchFamily="66" charset="0"/>
              </a:rPr>
              <a:t>FECHA, FIRMA Y SELLO DEL MÉDICO</a:t>
            </a:r>
          </a:p>
          <a:p>
            <a:endParaRPr lang="es-AR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840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LICENCIAS MÉDICAS</a:t>
            </a:r>
            <a:br>
              <a:rPr lang="es-MX" dirty="0" smtClean="0"/>
            </a:br>
            <a:r>
              <a:rPr lang="es-MX" dirty="0" smtClean="0"/>
              <a:t>Preguntas frecuentes (algunas)</a:t>
            </a:r>
            <a:endParaRPr lang="es-AR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1017" y="4604570"/>
            <a:ext cx="3072650" cy="2562349"/>
          </a:xfrm>
          <a:prstGeom prst="rect">
            <a:avLst/>
          </a:prstGeom>
        </p:spPr>
      </p:pic>
      <p:sp>
        <p:nvSpPr>
          <p:cNvPr id="8" name="Marcador de contenido 7"/>
          <p:cNvSpPr>
            <a:spLocks noGrp="1"/>
          </p:cNvSpPr>
          <p:nvPr>
            <p:ph sz="half" idx="2"/>
          </p:nvPr>
        </p:nvSpPr>
        <p:spPr>
          <a:xfrm>
            <a:off x="675744" y="2224217"/>
            <a:ext cx="10655402" cy="3817146"/>
          </a:xfrm>
        </p:spPr>
        <p:txBody>
          <a:bodyPr/>
          <a:lstStyle/>
          <a:p>
            <a:pPr marL="0" lvl="0" indent="0">
              <a:buClr>
                <a:srgbClr val="0F6FC6"/>
              </a:buClr>
              <a:buNone/>
            </a:pPr>
            <a:r>
              <a:rPr lang="es-MX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¿Qué pasa si no asisto a JUNTA MÉDICA</a:t>
            </a:r>
            <a:r>
              <a:rPr lang="es-MX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?</a:t>
            </a:r>
          </a:p>
          <a:p>
            <a:pPr marL="0" lvl="0" indent="0">
              <a:buClr>
                <a:srgbClr val="0F6FC6"/>
              </a:buClr>
              <a:buNone/>
            </a:pPr>
            <a:r>
              <a:rPr lang="es-MX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¿Cómo se solicita un CAMBIO DE FUNCIONES?</a:t>
            </a:r>
          </a:p>
          <a:p>
            <a:pPr marL="0" lvl="0" indent="0">
              <a:buClr>
                <a:srgbClr val="0F6FC6"/>
              </a:buClr>
              <a:buNone/>
            </a:pPr>
            <a:r>
              <a:rPr lang="es-MX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¿Qué significa que la licencia está DENEGADA?</a:t>
            </a:r>
          </a:p>
          <a:p>
            <a:pPr marL="0" lvl="0" indent="0">
              <a:buClr>
                <a:srgbClr val="0F6FC6"/>
              </a:buClr>
              <a:buNone/>
            </a:pPr>
            <a:r>
              <a:rPr lang="es-MX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Solicité por un día y el sistema automáticamente me puso 20 días ¿Cómo lo soluciono?</a:t>
            </a:r>
          </a:p>
          <a:p>
            <a:pPr marL="0" lvl="0" indent="0">
              <a:buClr>
                <a:srgbClr val="0F6FC6"/>
              </a:buClr>
              <a:buNone/>
            </a:pPr>
            <a:r>
              <a:rPr lang="es-MX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M</a:t>
            </a:r>
            <a:r>
              <a:rPr lang="es-MX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i </a:t>
            </a:r>
            <a:r>
              <a:rPr lang="es-MX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</a:t>
            </a:r>
            <a:r>
              <a:rPr lang="es-MX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ituación de Revista es Suplente, ¿puedo solicitar LICENCIA EXTRAORDINARIA?</a:t>
            </a:r>
          </a:p>
          <a:p>
            <a:pPr marL="0" lvl="0" indent="0">
              <a:buClr>
                <a:srgbClr val="0F6FC6"/>
              </a:buClr>
              <a:buNone/>
            </a:pPr>
            <a:r>
              <a:rPr lang="es-MX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Etc.</a:t>
            </a:r>
          </a:p>
          <a:p>
            <a:pPr marL="0" lvl="0" indent="0">
              <a:buClr>
                <a:srgbClr val="0F6FC6"/>
              </a:buClr>
              <a:buNone/>
            </a:pPr>
            <a:endParaRPr lang="es-MX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98189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609600"/>
            <a:ext cx="11652422" cy="1320800"/>
          </a:xfrm>
        </p:spPr>
        <p:txBody>
          <a:bodyPr/>
          <a:lstStyle/>
          <a:p>
            <a:r>
              <a:rPr lang="es-MX" dirty="0" smtClean="0"/>
              <a:t>¿</a:t>
            </a:r>
            <a:r>
              <a:rPr lang="es-MX" dirty="0" smtClean="0"/>
              <a:t>Cuál es </a:t>
            </a:r>
            <a:r>
              <a:rPr lang="es-MX" dirty="0" smtClean="0"/>
              <a:t>el procedimiento para iniciar un </a:t>
            </a:r>
            <a:r>
              <a:rPr lang="es-MX" dirty="0" smtClean="0"/>
              <a:t>RECLAMO</a:t>
            </a:r>
            <a:r>
              <a:rPr lang="es-MX" dirty="0" smtClean="0"/>
              <a:t>?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458098"/>
            <a:ext cx="10505531" cy="45595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 smtClean="0"/>
              <a:t>Cualquier RECLAMO referido a: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MX" dirty="0" smtClean="0"/>
              <a:t>NO COBRO DE HABERES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MX" dirty="0" smtClean="0"/>
              <a:t>GESTIÓN DE LICENCIAS MÉDICAS</a:t>
            </a:r>
            <a:r>
              <a:rPr lang="es-MX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MX" dirty="0" smtClean="0"/>
              <a:t>ALTAS/CESES PENDIENTES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MX" dirty="0" smtClean="0"/>
              <a:t>ANTIGÛEDAD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MX" dirty="0" smtClean="0"/>
              <a:t>OTROS </a:t>
            </a:r>
            <a:endParaRPr lang="es-MX" dirty="0" smtClean="0"/>
          </a:p>
          <a:p>
            <a:pPr marL="0" indent="0">
              <a:buNone/>
            </a:pPr>
            <a:r>
              <a:rPr lang="es-MX" dirty="0"/>
              <a:t>Se debe realizar por medio </a:t>
            </a:r>
            <a:r>
              <a:rPr lang="es-MX" dirty="0" smtClean="0"/>
              <a:t>del </a:t>
            </a:r>
            <a:r>
              <a:rPr lang="es-MX" dirty="0"/>
              <a:t>GLPI ingresando a: </a:t>
            </a:r>
            <a:r>
              <a:rPr lang="es-MX" dirty="0">
                <a:hlinkClick r:id="rId2"/>
              </a:rPr>
              <a:t>https://frontglpi.abc.gob.ar</a:t>
            </a:r>
            <a:r>
              <a:rPr lang="es-MX" dirty="0" smtClean="0">
                <a:hlinkClick r:id="rId2"/>
              </a:rPr>
              <a:t>/</a:t>
            </a:r>
            <a:r>
              <a:rPr lang="es-MX" dirty="0" smtClean="0"/>
              <a:t>.</a:t>
            </a:r>
          </a:p>
          <a:p>
            <a:pPr marL="0" indent="0">
              <a:buNone/>
            </a:pPr>
            <a:r>
              <a:rPr lang="es-MX" dirty="0" smtClean="0"/>
              <a:t>El primer reclamo lo realiza el/la agente. Desde el SUTEBA te asesoramos en el procedimiento inicial y para poder darle curso y resolución al reclamo se solicitan probanzas pertinentes a cada caso.</a:t>
            </a:r>
            <a:endParaRPr lang="es-MX" dirty="0" smtClean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373" y="4720946"/>
            <a:ext cx="3072981" cy="259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84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Lo necesario…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507525"/>
            <a:ext cx="10851520" cy="4533838"/>
          </a:xfrm>
        </p:spPr>
        <p:txBody>
          <a:bodyPr/>
          <a:lstStyle/>
          <a:p>
            <a:r>
              <a:rPr lang="es-MX" dirty="0" smtClean="0"/>
              <a:t>El trato cordial y respetuoso. Somos todas y todos EDUCADORES.</a:t>
            </a:r>
          </a:p>
          <a:p>
            <a:r>
              <a:rPr lang="es-MX" dirty="0" smtClean="0"/>
              <a:t>Es </a:t>
            </a:r>
            <a:r>
              <a:rPr lang="es-MX" dirty="0" smtClean="0"/>
              <a:t>fundamental, para poder analizar el COULI, que </a:t>
            </a:r>
            <a:r>
              <a:rPr lang="es-MX" dirty="0" smtClean="0"/>
              <a:t>los y las compañeras </a:t>
            </a:r>
            <a:r>
              <a:rPr lang="es-MX" dirty="0" smtClean="0"/>
              <a:t>lo envíen en su totalidad, no un fragmento de una captura de pantalla.</a:t>
            </a:r>
          </a:p>
          <a:p>
            <a:r>
              <a:rPr lang="es-MX" dirty="0" smtClean="0"/>
              <a:t>Para ampliar y dar curso a la resolución del reclamo, se solicita desde la Sec. Gremial adjuntar, vía mail probanzas en </a:t>
            </a:r>
            <a:r>
              <a:rPr lang="es-MX" dirty="0" err="1" smtClean="0"/>
              <a:t>pdf</a:t>
            </a:r>
            <a:r>
              <a:rPr lang="es-MX" dirty="0" smtClean="0"/>
              <a:t> tales como COULI, DESIGNACIONES, CONTRALORES, </a:t>
            </a:r>
            <a:r>
              <a:rPr lang="es-MX" dirty="0" smtClean="0"/>
              <a:t>ETC- o bien </a:t>
            </a:r>
            <a:r>
              <a:rPr lang="es-MX" u="sng" dirty="0" smtClean="0"/>
              <a:t>fotos de la pantalla </a:t>
            </a:r>
            <a:r>
              <a:rPr lang="es-MX" dirty="0" smtClean="0"/>
              <a:t>de la computadora,  </a:t>
            </a:r>
            <a:r>
              <a:rPr lang="es-MX" dirty="0" smtClean="0"/>
              <a:t>dependiendo de la dimensión del reclamo efectuado</a:t>
            </a:r>
            <a:r>
              <a:rPr lang="es-MX" dirty="0" smtClean="0"/>
              <a:t>.</a:t>
            </a:r>
          </a:p>
          <a:p>
            <a:r>
              <a:rPr lang="es-MX" dirty="0" smtClean="0"/>
              <a:t>Transparencia en el relato. Cada docente tiene, al igual que nuestras y nuestros estudiantes, una trayectoria singular, puesto que ello agiliza y viabiliza la resolución del reclamo.</a:t>
            </a:r>
            <a:endParaRPr lang="es-AR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636" y="4434492"/>
            <a:ext cx="3072981" cy="297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0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CONTACTOS</a:t>
            </a:r>
            <a:endParaRPr lang="es-AR" dirty="0"/>
          </a:p>
        </p:txBody>
      </p:sp>
      <p:pic>
        <p:nvPicPr>
          <p:cNvPr id="7" name="Marcador de posición de imagen 6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3168" b="23168"/>
          <a:stretch>
            <a:fillRect/>
          </a:stretch>
        </p:blipFill>
        <p:spPr>
          <a:xfrm>
            <a:off x="271849" y="2619632"/>
            <a:ext cx="2335427" cy="1044189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2800" dirty="0" smtClean="0"/>
              <a:t>SECRETARÍA GREMIAL</a:t>
            </a:r>
            <a:endParaRPr lang="es-AR" sz="2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0692" y="4638861"/>
            <a:ext cx="2779168" cy="259712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34" y="1097048"/>
            <a:ext cx="1314578" cy="1176595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384853" y="1562548"/>
            <a:ext cx="6771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sanclemente@suteba.org.ar</a:t>
            </a:r>
            <a:endParaRPr lang="es-AR" sz="3200" dirty="0"/>
          </a:p>
        </p:txBody>
      </p:sp>
      <p:sp>
        <p:nvSpPr>
          <p:cNvPr id="9" name="CuadroTexto 8"/>
          <p:cNvSpPr txBox="1"/>
          <p:nvPr/>
        </p:nvSpPr>
        <p:spPr>
          <a:xfrm>
            <a:off x="2508422" y="3141726"/>
            <a:ext cx="3447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/>
              <a:t>2257-557325</a:t>
            </a:r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314754358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353</TotalTime>
  <Words>401</Words>
  <Application>Microsoft Office PowerPoint</Application>
  <PresentationFormat>Panorámica</PresentationFormat>
  <Paragraphs>52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Bradley Hand ITC</vt:lpstr>
      <vt:lpstr>Trebuchet MS</vt:lpstr>
      <vt:lpstr>Wingdings</vt:lpstr>
      <vt:lpstr>Wingdings 3</vt:lpstr>
      <vt:lpstr>Faceta</vt:lpstr>
      <vt:lpstr>Presentación de PowerPoint</vt:lpstr>
      <vt:lpstr>Presentación de PowerPoint</vt:lpstr>
      <vt:lpstr>LICENCIAS MÉDICAS</vt:lpstr>
      <vt:lpstr>LICENCIAS MÉDICAS Preguntas frecuentes (algunas)</vt:lpstr>
      <vt:lpstr>¿Cuál es el procedimiento para iniciar un RECLAMO?</vt:lpstr>
      <vt:lpstr>Lo necesario…</vt:lpstr>
      <vt:lpstr>CONTACTOS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Cuenta Microsoft</cp:lastModifiedBy>
  <cp:revision>33</cp:revision>
  <dcterms:created xsi:type="dcterms:W3CDTF">2023-03-28T00:26:46Z</dcterms:created>
  <dcterms:modified xsi:type="dcterms:W3CDTF">2024-06-27T00:40:23Z</dcterms:modified>
</cp:coreProperties>
</file>