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1" r:id="rId3"/>
    <p:sldId id="269" r:id="rId4"/>
    <p:sldId id="257" r:id="rId5"/>
    <p:sldId id="270" r:id="rId6"/>
    <p:sldId id="259" r:id="rId7"/>
    <p:sldId id="271" r:id="rId8"/>
    <p:sldId id="272" r:id="rId9"/>
    <p:sldId id="273" r:id="rId10"/>
    <p:sldId id="274" r:id="rId11"/>
    <p:sldId id="276" r:id="rId12"/>
    <p:sldId id="277" r:id="rId13"/>
    <p:sldId id="278" r:id="rId14"/>
    <p:sldId id="260" r:id="rId15"/>
    <p:sldId id="279" r:id="rId16"/>
    <p:sldId id="280" r:id="rId17"/>
    <p:sldId id="261" r:id="rId18"/>
    <p:sldId id="281" r:id="rId19"/>
    <p:sldId id="264" r:id="rId20"/>
    <p:sldId id="262" r:id="rId21"/>
    <p:sldId id="265" r:id="rId22"/>
    <p:sldId id="266" r:id="rId23"/>
    <p:sldId id="267" r:id="rId24"/>
    <p:sldId id="268" r:id="rId25"/>
    <p:sldId id="263" r:id="rId26"/>
    <p:sldId id="285" r:id="rId27"/>
    <p:sldId id="286" r:id="rId28"/>
    <p:sldId id="287" r:id="rId29"/>
    <p:sldId id="288" r:id="rId30"/>
    <p:sldId id="283" r:id="rId31"/>
    <p:sldId id="284" r:id="rId32"/>
    <p:sldId id="289" r:id="rId33"/>
    <p:sldId id="290" r:id="rId34"/>
    <p:sldId id="282" r:id="rId3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9F0C5D1-E92C-4E8F-AFC8-D6818CD0E6D0}" type="datetimeFigureOut">
              <a:rPr lang="es-AR" smtClean="0"/>
              <a:t>27/6/2024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F694D68-6929-4C7C-A23E-31462A209787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971550" y="2205038"/>
            <a:ext cx="7272338" cy="1747837"/>
          </a:xfrm>
        </p:spPr>
        <p:txBody>
          <a:bodyPr/>
          <a:lstStyle/>
          <a:p>
            <a:r>
              <a:rPr lang="es-ES" dirty="0" smtClean="0"/>
              <a:t>POF-POFA 2024-2025</a:t>
            </a:r>
            <a:br>
              <a:rPr lang="es-ES" dirty="0" smtClean="0"/>
            </a:br>
            <a:r>
              <a:rPr lang="es-ES" sz="3200" dirty="0" smtClean="0"/>
              <a:t>PARTIDO DE LA COSTA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2284977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i="1" dirty="0">
                <a:latin typeface="Arial Black" pitchFamily="34" charset="0"/>
              </a:rPr>
              <a:t>POF-POFA 2024-2025 </a:t>
            </a:r>
            <a:endParaRPr lang="es-AR" sz="36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i="1" dirty="0" smtClean="0"/>
              <a:t>¿</a:t>
            </a:r>
            <a:r>
              <a:rPr lang="es-ES" b="1" i="1" dirty="0"/>
              <a:t>A QUÉ LLAMAMOS </a:t>
            </a:r>
            <a:endParaRPr lang="es-ES" b="1" i="1" dirty="0" smtClean="0"/>
          </a:p>
          <a:p>
            <a:pPr algn="ctr"/>
            <a:r>
              <a:rPr lang="es-ES" b="1" i="1" dirty="0" smtClean="0"/>
              <a:t>PLANTA </a:t>
            </a:r>
            <a:r>
              <a:rPr lang="es-ES" b="1" i="1" dirty="0"/>
              <a:t>ORGÁNICO FUNCIONAL</a:t>
            </a:r>
            <a:r>
              <a:rPr lang="es-ES" dirty="0"/>
              <a:t>? </a:t>
            </a:r>
          </a:p>
          <a:p>
            <a:pPr algn="ctr"/>
            <a:r>
              <a:rPr lang="es-ES" dirty="0"/>
              <a:t>Es el conjunto de cargos, horas cátedra y módulos asignados legal y presupuestariamente a cada uno de los establecimientos educativos. </a:t>
            </a:r>
            <a:endParaRPr lang="es-ES" dirty="0" smtClean="0"/>
          </a:p>
          <a:p>
            <a:pPr algn="ctr"/>
            <a:r>
              <a:rPr lang="es-ES" dirty="0" smtClean="0"/>
              <a:t>Describe </a:t>
            </a:r>
            <a:r>
              <a:rPr lang="es-ES" dirty="0"/>
              <a:t>horario de funcionamiento del establecimiento, cantidad de divisiones, modalidad, </a:t>
            </a:r>
            <a:r>
              <a:rPr lang="es-ES" dirty="0" smtClean="0"/>
              <a:t>orientaciones.</a:t>
            </a:r>
          </a:p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5867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620689"/>
            <a:ext cx="6965245" cy="72008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INICIAL PROYECCION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556792"/>
            <a:ext cx="7344816" cy="4608512"/>
          </a:xfrm>
        </p:spPr>
        <p:txBody>
          <a:bodyPr>
            <a:normAutofit fontScale="40000" lnSpcReduction="20000"/>
          </a:bodyPr>
          <a:lstStyle/>
          <a:p>
            <a:r>
              <a:rPr lang="es-ES" dirty="0"/>
              <a:t>N RESOLUCIÓN 3367/05 </a:t>
            </a:r>
            <a:endParaRPr lang="es-ES" dirty="0" smtClean="0"/>
          </a:p>
          <a:p>
            <a:pPr algn="just"/>
            <a:r>
              <a:rPr lang="es-ES" sz="2900" dirty="0" smtClean="0"/>
              <a:t>La </a:t>
            </a:r>
            <a:r>
              <a:rPr lang="es-ES" sz="2900" dirty="0"/>
              <a:t>proyección se realiza solo con la resolución 3367/05 ya que la resolución 297/18 fue derogada</a:t>
            </a:r>
            <a:r>
              <a:rPr lang="es-ES" sz="2900" dirty="0" smtClean="0"/>
              <a:t>.</a:t>
            </a:r>
          </a:p>
          <a:p>
            <a:pPr algn="just"/>
            <a:r>
              <a:rPr lang="es-ES" sz="2900" dirty="0" smtClean="0"/>
              <a:t> </a:t>
            </a:r>
            <a:r>
              <a:rPr lang="es-ES" sz="2900" dirty="0"/>
              <a:t>JARDÍN 901: 1 Preceptor y 1 bibliotecario (no se refleja el Bibliotecario en la POF digital) JARDIN 902: 1 Secretario (se refleja en la POF digital)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903: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904: 1 Vicedirector y 1 bibliotecario (no se refleja el Bibliotecario en la POF digital) JARDIN 905: 1 Bibliotecario (no se refleja el Bibliotecario en la POF digital</a:t>
            </a:r>
            <a:r>
              <a:rPr lang="es-ES" sz="2900" dirty="0" smtClean="0"/>
              <a:t>)</a:t>
            </a:r>
          </a:p>
          <a:p>
            <a:pPr algn="just"/>
            <a:r>
              <a:rPr lang="es-ES" sz="2900" dirty="0" smtClean="0"/>
              <a:t> </a:t>
            </a:r>
            <a:r>
              <a:rPr lang="es-ES" sz="2900" dirty="0"/>
              <a:t>JARDIN 906: 1 Secretario (se reflejan en la POF digital)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907: 1 Vicedirector. Si corresponde 1 bibliotecario (no se refleja el Bibliotecario en la POF digital).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908: 1 Secretario (se reflejan en la POF digital)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909: 1 Vicedirector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910: 1 Bibliotecario (no se refleja el Bibliotecario en la POF digital).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911: 1 Vicedirector (se reflejan en la POF digital)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912: 1 Vicedirector y 1 bibliotecario (no se refleja el Bibliotecario en la POF digital</a:t>
            </a:r>
            <a:r>
              <a:rPr lang="es-ES" sz="2900" dirty="0" smtClean="0"/>
              <a:t>)</a:t>
            </a:r>
          </a:p>
          <a:p>
            <a:pPr algn="just"/>
            <a:r>
              <a:rPr lang="es-ES" sz="2900" dirty="0" smtClean="0"/>
              <a:t> </a:t>
            </a:r>
            <a:r>
              <a:rPr lang="es-ES" sz="2900" dirty="0"/>
              <a:t>JARDIN 913: 1 Bibliotecario y 1 preceptor (no se refleja el Preceptor y el Bibliotecario en la POF digital) JARDIN 914: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915: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916: 1 Vicedirector y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917: 1 Bibliotecario (no se refleja el Bibliotecario en la POF digital</a:t>
            </a:r>
            <a:r>
              <a:rPr lang="es-ES" sz="2900" dirty="0" smtClean="0"/>
              <a:t>)</a:t>
            </a:r>
          </a:p>
          <a:p>
            <a:pPr algn="just"/>
            <a:r>
              <a:rPr lang="es-ES" sz="2900" dirty="0" smtClean="0"/>
              <a:t> </a:t>
            </a:r>
            <a:r>
              <a:rPr lang="es-ES" sz="2900" dirty="0"/>
              <a:t>JARDIN 918: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919: 1 Bibliotecario (no se refleja el Bibliotecario en la POF digital) </a:t>
            </a:r>
            <a:endParaRPr lang="es-ES" sz="2900" dirty="0" smtClean="0"/>
          </a:p>
          <a:p>
            <a:pPr algn="just"/>
            <a:r>
              <a:rPr lang="es-ES" sz="2900" dirty="0" smtClean="0"/>
              <a:t>JARDIN </a:t>
            </a:r>
            <a:r>
              <a:rPr lang="es-ES" sz="2900" dirty="0"/>
              <a:t>920: 1 Bibliotecario (no se refleja el Bibliotecario en la POF digital)</a:t>
            </a:r>
            <a:endParaRPr lang="es-AR" sz="2900" dirty="0"/>
          </a:p>
        </p:txBody>
      </p:sp>
    </p:spTree>
    <p:extLst>
      <p:ext uri="{BB962C8B-B14F-4D97-AF65-F5344CB8AC3E}">
        <p14:creationId xmlns:p14="http://schemas.microsoft.com/office/powerpoint/2010/main" val="197467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INICIAL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/>
          </a:bodyPr>
          <a:lstStyle/>
          <a:p>
            <a:r>
              <a:rPr lang="es-ES" dirty="0" smtClean="0"/>
              <a:t>EN EL MARCO DE  LAS 20 INSTITUCIONES EDUCATIVAS, FALTAN ESTOS CARGOS…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VICEDIRECTOR 	 6</a:t>
            </a:r>
          </a:p>
          <a:p>
            <a:r>
              <a:rPr lang="es-ES" dirty="0" smtClean="0"/>
              <a:t>SECRETARIO	 3	</a:t>
            </a:r>
          </a:p>
          <a:p>
            <a:r>
              <a:rPr lang="es-ES" dirty="0" smtClean="0"/>
              <a:t>PRECEPTORES	 1</a:t>
            </a:r>
          </a:p>
          <a:p>
            <a:r>
              <a:rPr lang="es-ES" dirty="0" smtClean="0"/>
              <a:t>BIBLIOTECARIO	 12</a:t>
            </a:r>
          </a:p>
        </p:txBody>
      </p:sp>
    </p:spTree>
    <p:extLst>
      <p:ext uri="{BB962C8B-B14F-4D97-AF65-F5344CB8AC3E}">
        <p14:creationId xmlns:p14="http://schemas.microsoft.com/office/powerpoint/2010/main" val="4145411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PROYECCION PRIMARIA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340768"/>
            <a:ext cx="7560840" cy="4824536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PROPUESTAS 2024 PRIMARIA. – </a:t>
            </a:r>
            <a:r>
              <a:rPr lang="es-ES" dirty="0" smtClean="0"/>
              <a:t>RES.3367/05</a:t>
            </a:r>
          </a:p>
          <a:p>
            <a:r>
              <a:rPr lang="es-ES" dirty="0" smtClean="0"/>
              <a:t> </a:t>
            </a:r>
            <a:r>
              <a:rPr lang="es-ES" dirty="0"/>
              <a:t>E.P. Nº 5: 2º VICEDIRECTOR - 1 BIBLIOTECARIO - 2 EMATP – 2 PRECEPTORES </a:t>
            </a:r>
            <a:r>
              <a:rPr lang="es-ES" dirty="0" smtClean="0"/>
              <a:t>–</a:t>
            </a:r>
          </a:p>
          <a:p>
            <a:r>
              <a:rPr lang="es-ES" dirty="0" smtClean="0"/>
              <a:t> </a:t>
            </a:r>
            <a:r>
              <a:rPr lang="es-ES" dirty="0"/>
              <a:t>E.P. Nº 7: 1 BIBLIOTECARIO - 2 EMATP – 2 PRECEPTORES - 1 SECCION DE 2° CICLO EN TURNO TARDE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8: 1 PROSECRETARIO - 1 BIBLIOTECARIO - 2 EMATP – 2 PRECEPTORES </a:t>
            </a:r>
            <a:r>
              <a:rPr lang="es-ES" dirty="0" smtClean="0"/>
              <a:t>– </a:t>
            </a:r>
          </a:p>
          <a:p>
            <a:r>
              <a:rPr lang="es-ES" dirty="0" smtClean="0"/>
              <a:t>E.P</a:t>
            </a:r>
            <a:r>
              <a:rPr lang="es-ES" dirty="0"/>
              <a:t>. Nº 9: 2º VICEDIRECTOR - 2 EMATP – 2 PRECEPTORES - No se revisa proyección de secciones ni creación de MA dado que se recomienda realizar las acciones para la creación de un establecimiento.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10: 2 EMATP – 2 PRECEPTORES - No se revisa proyección de secciones ni creación de MA dado que se recomienda realizar las acciones para la creación de un establecimiento.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11: 2 PRECEPTORES – 2 EMATP - 1 BIBLIOTECARIO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12: 1 BIBLIOTECARIO - 2 EMATP – 2 PRECEPTORES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14: 1 PRECEPTOR – 1 EMATP - 1 BIBLIOTECARIO </a:t>
            </a:r>
            <a:endParaRPr lang="es-ES" dirty="0" smtClean="0"/>
          </a:p>
          <a:p>
            <a:r>
              <a:rPr lang="es-ES" dirty="0" smtClean="0"/>
              <a:t>E.P</a:t>
            </a:r>
            <a:r>
              <a:rPr lang="es-ES" dirty="0"/>
              <a:t>. Nº 15: 1 BIBLIOTECARIO - 2 PRECEPTORES – 2 EMATP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0937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PRIMARIA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EN EL MARCO DE  LAS   16  INSTITUCIONES EDUCATIVAS, FALTAN ESTOS CARGOS…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VICEDIRECTOR 	 2</a:t>
            </a:r>
          </a:p>
          <a:p>
            <a:r>
              <a:rPr lang="es-ES" dirty="0" smtClean="0"/>
              <a:t>PRECEPTORES	 19</a:t>
            </a:r>
          </a:p>
          <a:p>
            <a:r>
              <a:rPr lang="es-ES" dirty="0" smtClean="0"/>
              <a:t>BIBLIOTECARIO	 9</a:t>
            </a:r>
          </a:p>
          <a:p>
            <a:r>
              <a:rPr lang="es-ES" dirty="0" smtClean="0"/>
              <a:t>EMATP		21</a:t>
            </a:r>
          </a:p>
          <a:p>
            <a:r>
              <a:rPr lang="es-ES" dirty="0" smtClean="0"/>
              <a:t>1 SECCION TURNO TARDE 2DO CICLO EP 7</a:t>
            </a:r>
          </a:p>
          <a:p>
            <a:r>
              <a:rPr lang="es-ES" dirty="0" smtClean="0"/>
              <a:t>EXTENSION A JORNADA COMPLETA UN 4TO EP2</a:t>
            </a:r>
          </a:p>
          <a:p>
            <a:r>
              <a:rPr lang="es-ES" dirty="0" smtClean="0"/>
              <a:t>EJECUCION DEL CARGO DE PROSECRETARIO EP3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6694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PROYECCION DE SECUNDARIA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119256"/>
            <a:ext cx="7488832" cy="4046047"/>
          </a:xfrm>
        </p:spPr>
        <p:txBody>
          <a:bodyPr>
            <a:normAutofit/>
          </a:bodyPr>
          <a:lstStyle/>
          <a:p>
            <a:r>
              <a:rPr lang="es-ES" dirty="0"/>
              <a:t>PROPUESTAS 2024 – RES. Nº 333/09 </a:t>
            </a:r>
            <a:endParaRPr lang="es-ES" dirty="0" smtClean="0"/>
          </a:p>
          <a:p>
            <a:r>
              <a:rPr lang="es-ES" dirty="0" smtClean="0"/>
              <a:t>EES </a:t>
            </a:r>
            <a:r>
              <a:rPr lang="es-ES" dirty="0"/>
              <a:t>Nº 1: 1 VICEDIRECTOR – 1 SECRETARIO – 1 PRECEPTOR - 12 EMATP (1 CONTABLE – 1 BIOLOGIA – 1 QUIMICA - 1 INFORMÁTICA – 2 CS. SOCIALES -2 COM. ARTE Y DISEÑO - 2 EDUC. FÍSICA - 2 LENGUA EXTRANJ. ) (LA COMISIÓN REITERA PROYECCIÓN 2023) – SE SOLICITA LA CONVERSIÓN DE LAS HORAS DE JEFATURA A 16 MÓDULOS. SE PRIORIZA LA SOLICITUD DEL CARGO DE PRECEPTOR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84556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692696"/>
            <a:ext cx="7344816" cy="547260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PROPUESTAS 2024 – RES. Nº </a:t>
            </a:r>
            <a:r>
              <a:rPr lang="es-ES" dirty="0" smtClean="0"/>
              <a:t>333/09</a:t>
            </a:r>
          </a:p>
          <a:p>
            <a:r>
              <a:rPr lang="es-ES" dirty="0" smtClean="0"/>
              <a:t> </a:t>
            </a:r>
            <a:r>
              <a:rPr lang="es-ES" dirty="0"/>
              <a:t>EES Nº 2: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VICEDIRECTOR – 1 PROSECRETARIO – 1 JEFE DE PRECEPTORES - 15 EMATP (1 CONTABLE - 2 INFORMÁTICA – 2 FÍSICA – 2 QUÍMICA - 2 CS. SOCIALES - 2 COM. ARTE Y DISEÑO - 2 EDUC. FÍSICA - 2 LENGUA EXTRANJ. ) (LA COMISIÓN REITERA PROYECCIÓN 2023)- SE SOLICITA CONVERTIR LAS 12 HORAS DE JEFATURA DE DEPARTAMENTO EN 16 MÓDULOS. SE PRIORIZA LA SOLICITUD DEL CARGO DE </a:t>
            </a:r>
            <a:r>
              <a:rPr lang="es-ES" dirty="0" smtClean="0"/>
              <a:t>VICEDIRECTOR</a:t>
            </a:r>
          </a:p>
          <a:p>
            <a:pPr algn="just"/>
            <a:r>
              <a:rPr lang="es-ES" dirty="0"/>
              <a:t>EES Nº 8: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VICEDIRECTOR - 1 JEFE DE PRECEPTORES - 2 BIBLIOTECARIO – 16 EMAPT: 2 INFORMÁTICA – 2 SOCIALES - 2 BIOLOGÍA – 2 FÍSICA – 2 QUÍMICA - 2 COM. ARTE Y DISEÑO - 2 EDUC. FÍSICA - 2 LENG. EXTRANJ.(LA COMISIÓN REITERA PROYECCIÓN 2023). SE SOLICITAN 12 MÓDULOS DE JEFATURA DE DEPARTAMENTO – SE PRIORIZA LA SOLICITUD DEL CARGO DE BIBLIOTECARIO.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52177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764704"/>
            <a:ext cx="6759853" cy="5472608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EES </a:t>
            </a:r>
            <a:r>
              <a:rPr lang="es-ES" dirty="0"/>
              <a:t>Nº 9: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PROSECRETARIO - 1 JEFE DE PRECEPTORES – 1 BIBLIOTECARIO - 1 PRECEPTOR - 15 EMATP: 1 INFORMÁTICA – 2 CS. SOCIALES – 2 BIOLOGÍA – 2 FÍSICA – 2 QUÍMICA - 2 COM. ARTE Y DISEÑO - 2 EDUC. FÍSICA - 2 LENG. EXTRANJ.(LA COMISIÓN REITERA PROYECCIÓN 2023). 16 MÓDULOS DE JEFATURA DE DEPARTAMENTO. SE PRIORIZA LA SOLICITUD DEL CARGO DE PRECEPTOR. </a:t>
            </a:r>
            <a:endParaRPr lang="es-ES" dirty="0" smtClean="0"/>
          </a:p>
          <a:p>
            <a:pPr algn="just"/>
            <a:r>
              <a:rPr lang="es-ES" dirty="0"/>
              <a:t>EES Nº 10: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SECRETARIO - 1 PROSECRETARIO - 1 JEFE DE PRECEPTORES – 3 BIBLIOTECARIOS – 1 PRECEPTOR - 24 EMATP (3 FÍSICA – 3 QUÍMICA - 3 COMUNICACIÓN ARTE – DISEÑO - 3 BIOLOGÍA - 3 INFORMÁTICA – 3 EDUC. FÍSICA - 3 LENG. EXTRANJ. - 3 CS. SOCIALES) (LA COMISIÓN REITERA PROYECCIÓN 2023). 16 MÓDULOS DE JEFATURA DE DEPARTAMENTO. SE PRIORIZA UN BIBLIOTECARIO Y UN EMATP.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43839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764704"/>
            <a:ext cx="7128792" cy="5472608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/>
              <a:t>EES Nº 11</a:t>
            </a:r>
            <a:r>
              <a:rPr lang="es-ES" dirty="0" smtClean="0"/>
              <a:t>:</a:t>
            </a:r>
          </a:p>
          <a:p>
            <a:pPr algn="just"/>
            <a:r>
              <a:rPr lang="es-ES" dirty="0" smtClean="0"/>
              <a:t> </a:t>
            </a:r>
            <a:r>
              <a:rPr lang="es-ES" dirty="0"/>
              <a:t>2 BIBLIOTECARIO – 16 EMATP: 2 BIOLOGIA – 2 COMUNICACIÓN ARTE Y DISEÑO – 2 FÍSICA – 2 QUÍMICA - 2 INFORMÁTICA - 2 CS. SOCIALES - 2 LENG. EXTRANJ. - 2 EDUC. FÍSICA (LA COMISIÓN REITERA PROYECCIÓN 2023). – 8 MÓDULOS DE JEFATURA DE DEPARTAMENTO. CORRESPONDE CATEGORÍA DE 2DA, ADJUNTAR AVAL DE </a:t>
            </a:r>
            <a:r>
              <a:rPr lang="es-ES" dirty="0" smtClean="0"/>
              <a:t>SOLICITUD</a:t>
            </a:r>
          </a:p>
          <a:p>
            <a:pPr algn="just"/>
            <a:r>
              <a:rPr lang="es-ES" dirty="0"/>
              <a:t>EES N° 14: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VICEDIRECTOR - 2 BIBLIOTECARIOS – 13 EMATP: 2 INFORMÁTICA – 2 BIOLOGÍA – 2 FÍSICA – 2 QUÍMICA - 2 CIENCIAS SOCIALES - 2 EDUC. FÍSICA - 1 TURISMO (LA COMISIÓN REITERA PROYECCIÓN 2023) - 8 MÓDULOS DE JEFATURA DE DEPARTAMENTO –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12534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899592" y="764704"/>
            <a:ext cx="7344816" cy="5256584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EES Nº 3: </a:t>
            </a:r>
            <a:endParaRPr lang="es-ES" dirty="0" smtClean="0"/>
          </a:p>
          <a:p>
            <a:pPr algn="just"/>
            <a:r>
              <a:rPr lang="es-ES" dirty="0" smtClean="0"/>
              <a:t>1 </a:t>
            </a:r>
            <a:r>
              <a:rPr lang="es-ES" dirty="0"/>
              <a:t>VICEDIRECTOR – 1 PROSECRETARIO – 1 JEFE DE PRECEPTORES - 1 PRECEPTOR - 5 EMAPT ( 1 CIENCIAS SOCIALES - 1 CONTABLE - 2 INFORMÁTICA - 1 EDUC. FÍSICA -) SE MANTIENE PROYECCIÓN SEGÚN NORMATIVA VIGENTE, LA INSPECTORA MANIFIESTA QUE SOLICITARÁ LA RECONVERSIÓN DE LOS EMATP EXCEDENTES ) FÍSICA Y QUÍMICA) DEBIDO A QUE NO TIENEN LA ORIENTACIÓN. SE SOLICITA CONVERTIR LAS 14 HS CÁTEDRAS DE JEFATURA DE DEPARTAMENTO A 16 MÓDULOS</a:t>
            </a:r>
            <a:r>
              <a:rPr lang="es-ES" dirty="0" smtClean="0"/>
              <a:t>.</a:t>
            </a:r>
          </a:p>
          <a:p>
            <a:pPr algn="just"/>
            <a:r>
              <a:rPr lang="es-ES" dirty="0"/>
              <a:t>EES Nº 4</a:t>
            </a:r>
            <a:r>
              <a:rPr lang="es-ES" dirty="0" smtClean="0"/>
              <a:t>:</a:t>
            </a:r>
          </a:p>
          <a:p>
            <a:pPr algn="just"/>
            <a:r>
              <a:rPr lang="es-ES" dirty="0" smtClean="0"/>
              <a:t> </a:t>
            </a:r>
            <a:r>
              <a:rPr lang="es-ES" dirty="0"/>
              <a:t>1 VICEDIRECTOR* – 1 SECRETARIO* – 1 PROSECRETARIO – 11 EMATP (3 BIOLOGÍA – 1 CS. SOCIALES* – 1 COMUNICACIÓN ARTE Y DISEÑO* – 1 CONTABLE* – 2 INFORMÁTICA – 3 QUÍMICA ) SE SOLICITA CONVERTIR LAS 16 HORAS DE JEFATURA DE DEPARTAMENTO EN 16 MÓDULOS. * LA INSPECTORA DE LA MODALIDAD PRIORIZA LA CREACIÓN DE ESOS CARGOS.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77532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764704"/>
            <a:ext cx="7191901" cy="5256584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● EES Nº 7: </a:t>
            </a:r>
            <a:endParaRPr lang="es-ES" dirty="0" smtClean="0"/>
          </a:p>
          <a:p>
            <a:r>
              <a:rPr lang="es-ES" dirty="0" smtClean="0"/>
              <a:t>2 </a:t>
            </a:r>
            <a:r>
              <a:rPr lang="es-ES" dirty="0"/>
              <a:t>VICEDIRECTORES – 1 PROSECRETARIO – 1 JEFE DE PRECEPTORES- 2 BIBLIOTECARIOS* - 22 EMAPT: 1 BIOLOGIA* – 1 COMUNICACIÓN ARTE Y DISEÑO* – 2 QUÍMICA – 2 INFORMÁTICA* - CORRESPONDEN 16 MÓDULOS DE JEFATURA DE DPTO. * LA INSPECTORA DE LA MODALIDAD PRIORIZA LA CREACIÓN DE ESOS CARGOS. </a:t>
            </a:r>
            <a:endParaRPr lang="es-ES" dirty="0" smtClean="0"/>
          </a:p>
          <a:p>
            <a:r>
              <a:rPr lang="es-ES" dirty="0"/>
              <a:t>EES Nº 13: </a:t>
            </a:r>
            <a:endParaRPr lang="es-ES" dirty="0" smtClean="0"/>
          </a:p>
          <a:p>
            <a:r>
              <a:rPr lang="es-ES" dirty="0" smtClean="0"/>
              <a:t>*</a:t>
            </a:r>
            <a:r>
              <a:rPr lang="es-ES" dirty="0"/>
              <a:t>1 VICEDIRECTOR – *1 PROSECRETARIO – 1 JEFE DE PRECEPTORES – *1 BIBLIOTECARIO –*1 PRECEPTOR - 15 EMATP (1 BIOLOGÍA – *3 CIENCIAS SOCIALES – 2 DE COMUNICACIÓN ARTE Y DISEÑO – 3 FÍSICA – *2 INFORMÁTICA – 1 QUÍMICA - 3 EDUC. FÍSICA ). CONVERTIR LAS 8 HS CÁTEDRAS DE JEFATURA DE DEPARTAMENTO E INCREMENTAR A 16 MÓDULOS. * LA INSPECTORA DE LA MODALIDAD PRIORIZA LA CREACIÓN DE ESOS CARGOS.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94595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980728"/>
            <a:ext cx="6984776" cy="4742341"/>
          </a:xfrm>
        </p:spPr>
        <p:txBody>
          <a:bodyPr/>
          <a:lstStyle/>
          <a:p>
            <a:r>
              <a:rPr lang="es-AR" dirty="0"/>
              <a:t>EES Nº 12: </a:t>
            </a:r>
            <a:endParaRPr lang="es-AR" dirty="0" smtClean="0"/>
          </a:p>
          <a:p>
            <a:r>
              <a:rPr lang="es-AR" dirty="0" smtClean="0"/>
              <a:t>1 </a:t>
            </a:r>
            <a:r>
              <a:rPr lang="es-AR" dirty="0"/>
              <a:t>VICEDIRECTOR – 1 PROSECRETARIO – 1 JEFE DE PRECEPTORES – 1 BIBLIOTECARIO – 1 SECRETARIO - 1 PRECEPTOR - 4 EMATP ( 2 CIENCIAS SOCIALES – 2 INFORMÁTICA ). SE OBSERVA QUE POSEE UN EMATP DE QUÍMICA QUE SE DEBERÍA RECONVERTIR EN SOCIALES. SOLICITAR 16 MÓDULOS DE DEPARTAMENTO POR PLANILLA B.</a:t>
            </a:r>
          </a:p>
        </p:txBody>
      </p:sp>
    </p:spTree>
    <p:extLst>
      <p:ext uri="{BB962C8B-B14F-4D97-AF65-F5344CB8AC3E}">
        <p14:creationId xmlns:p14="http://schemas.microsoft.com/office/powerpoint/2010/main" val="3365666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SECUNDARIA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EN EL MARCO DE  LAS 12  INSTITUCIONES EDUCATIVAS, FALTAN ESTOS CARGOS…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DIRECTOR 		1</a:t>
            </a:r>
          </a:p>
          <a:p>
            <a:r>
              <a:rPr lang="es-ES" dirty="0" smtClean="0"/>
              <a:t>VICEDIRECTOR		7</a:t>
            </a:r>
          </a:p>
          <a:p>
            <a:r>
              <a:rPr lang="es-ES" dirty="0" smtClean="0"/>
              <a:t>SECRETARIO		3</a:t>
            </a:r>
          </a:p>
          <a:p>
            <a:r>
              <a:rPr lang="es-ES" dirty="0" smtClean="0"/>
              <a:t>PROSECRETARIO 	6	</a:t>
            </a:r>
          </a:p>
          <a:p>
            <a:r>
              <a:rPr lang="es-ES" dirty="0" smtClean="0"/>
              <a:t>JEFE DE AREA		-</a:t>
            </a:r>
          </a:p>
          <a:p>
            <a:r>
              <a:rPr lang="es-ES" dirty="0" smtClean="0"/>
              <a:t>JEFE DE PRECEPTORES	7</a:t>
            </a:r>
          </a:p>
          <a:p>
            <a:r>
              <a:rPr lang="es-ES" dirty="0" smtClean="0"/>
              <a:t>PRECEPTORES		5</a:t>
            </a:r>
          </a:p>
          <a:p>
            <a:r>
              <a:rPr lang="es-ES" dirty="0" smtClean="0"/>
              <a:t>BIBLIOTECARIO		8</a:t>
            </a:r>
          </a:p>
          <a:p>
            <a:r>
              <a:rPr lang="es-ES" dirty="0" smtClean="0"/>
              <a:t>EMATP			142</a:t>
            </a:r>
          </a:p>
          <a:p>
            <a:r>
              <a:rPr lang="es-ES" dirty="0" smtClean="0"/>
              <a:t>( MODULOS ESTOS ESTAN DISTRIBUIDOS SEGÚN ORIENTACION Y ESPECIFICIDAD. ( 16 FISICA, 4 CONTABLE, 11 BIOLOGIA, 16 QUIMICA, 13 INFORMATICA, 18 CIENCIAS SOCIALES, 18 COMUNICACIÓN Y ARTE,20 EDUCACION FISICA, 14 LENGUA EXTRANJERA Y 1TURISMO.)	</a:t>
            </a:r>
          </a:p>
          <a:p>
            <a:endParaRPr lang="es-ES" dirty="0" smtClean="0"/>
          </a:p>
          <a:p>
            <a:r>
              <a:rPr lang="es-ES" dirty="0" smtClean="0"/>
              <a:t>SE SOLICITA  TAMBIEN CONVERTIR LAS HORAS CATEDRAS EN MODULOS EN EL AREA JEFATURA DE DEPARTAMENTO</a:t>
            </a:r>
          </a:p>
        </p:txBody>
      </p:sp>
    </p:spTree>
    <p:extLst>
      <p:ext uri="{BB962C8B-B14F-4D97-AF65-F5344CB8AC3E}">
        <p14:creationId xmlns:p14="http://schemas.microsoft.com/office/powerpoint/2010/main" val="3735697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SECUNDARIA TECNICA 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556792"/>
            <a:ext cx="7128792" cy="4464496"/>
          </a:xfrm>
        </p:spPr>
        <p:txBody>
          <a:bodyPr>
            <a:normAutofit fontScale="92500"/>
          </a:bodyPr>
          <a:lstStyle/>
          <a:p>
            <a:r>
              <a:rPr lang="es-ES" dirty="0" smtClean="0"/>
              <a:t>EEST Nº 1: </a:t>
            </a:r>
          </a:p>
          <a:p>
            <a:r>
              <a:rPr lang="es-ES" dirty="0" smtClean="0"/>
              <a:t>1 SECRETARIO – 3 JEFES DE ÁREAS – 11 PRECEPTORES - 2 BIBLIOTECARIOS – 3 EMATP PAÑOLEROS – 13 EMATP (2 INFORMATICA - 2 CONSTRUCCIONES CIVILES - 3 BIOLOGÍA – 3 FÍSICA – 3 QUÍMICA - 3 AW) LOS EMATP DE CONSTRUCCIONES Y AW NO DEJA PROYECTARLOS EN CUADRO 8.3 – FALTA UN GRUPO DE TALLER PARA 7 MO E. SE SOLICITA LA RECONVERSIÓN DE LAS 16 HORAS DE JEFE DE DEPARTAMENTO A MÓDULOS. SE OBSERVA QUE CORRESPONDE DESDOBLAR UN 5TO B O C DE LA TECNICATURA EN PROGRAMACIÓN (PRESENTAR PLANILLA B EN JEFATURA DISTRITAL)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762075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908720"/>
            <a:ext cx="6840760" cy="4968552"/>
          </a:xfrm>
        </p:spPr>
        <p:txBody>
          <a:bodyPr>
            <a:normAutofit/>
          </a:bodyPr>
          <a:lstStyle/>
          <a:p>
            <a:r>
              <a:rPr lang="es-ES" dirty="0"/>
              <a:t>EEST Nº 2</a:t>
            </a:r>
            <a:r>
              <a:rPr lang="es-ES" dirty="0" smtClean="0"/>
              <a:t>:</a:t>
            </a:r>
          </a:p>
          <a:p>
            <a:r>
              <a:rPr lang="es-ES" dirty="0" smtClean="0"/>
              <a:t> </a:t>
            </a:r>
            <a:r>
              <a:rPr lang="es-ES" dirty="0"/>
              <a:t>2 VICEDIRECTORES – 1 PROSECRETARIO – 1 JEFE DE PRECEPTORES - 1 JEFE DE ÁREA – 8 PRECEPTORES - 2 BIBLIOTECARIOS – 3 EMATP PAÑOLEROS – 13 EMAPT ( 2 QUÍMICA – 3 INFORMÁTICA – 3 FÍSICA – 3 BIOLOGÍA - 2 AM (NO DEJA PROYECTARLOS EN CUADRO 8.3) –. SE SOLICITA DESDOBLAR 7° 1° SOLO LAS PRÁCTICA PROFESIONALIZANTES Y LA UN GRUPO DE LA FORMACIÓN TÉCNICA ESPECFICA. SE SOLICITA LA CREACIÓN DE 16 MÓDULOS DE JEFE DE DEPARTAMENTO POR PLANILLA B.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0064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SECUNDARIA TECNICA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EN EL MARCO DE  LAS 2  INSTITUCIONES EDUCATIVAS, FALTAN ESTOS CARGOS…</a:t>
            </a:r>
          </a:p>
          <a:p>
            <a:pPr marL="0" indent="0">
              <a:buNone/>
            </a:pPr>
            <a:r>
              <a:rPr lang="es-ES" dirty="0" smtClean="0"/>
              <a:t>		</a:t>
            </a:r>
          </a:p>
          <a:p>
            <a:r>
              <a:rPr lang="es-ES" dirty="0" smtClean="0"/>
              <a:t>VICEDIRECTOR		2	</a:t>
            </a:r>
          </a:p>
          <a:p>
            <a:r>
              <a:rPr lang="es-ES" dirty="0" smtClean="0"/>
              <a:t>SECRETARIO		1	</a:t>
            </a:r>
          </a:p>
          <a:p>
            <a:r>
              <a:rPr lang="es-ES" dirty="0" smtClean="0"/>
              <a:t>PROSECRETARIO 		1	</a:t>
            </a:r>
          </a:p>
          <a:p>
            <a:r>
              <a:rPr lang="es-ES" dirty="0" smtClean="0"/>
              <a:t>JEFE DE AREA		3	-</a:t>
            </a:r>
          </a:p>
          <a:p>
            <a:r>
              <a:rPr lang="es-ES" dirty="0" smtClean="0"/>
              <a:t>JEFE DE PRECEPTORES	1</a:t>
            </a:r>
          </a:p>
          <a:p>
            <a:r>
              <a:rPr lang="es-ES" dirty="0" smtClean="0"/>
              <a:t>PRECEPTORES		11	</a:t>
            </a:r>
          </a:p>
          <a:p>
            <a:r>
              <a:rPr lang="es-ES" dirty="0" smtClean="0"/>
              <a:t>BIBLIOTECARIO		4		</a:t>
            </a:r>
          </a:p>
          <a:p>
            <a:r>
              <a:rPr lang="es-ES" dirty="0" smtClean="0"/>
              <a:t>EMATP PAÑOLEROS		6</a:t>
            </a:r>
          </a:p>
          <a:p>
            <a:r>
              <a:rPr lang="es-ES" dirty="0" smtClean="0"/>
              <a:t>EMATP 			13</a:t>
            </a:r>
          </a:p>
          <a:p>
            <a:r>
              <a:rPr lang="es-ES" dirty="0" smtClean="0"/>
              <a:t>		</a:t>
            </a:r>
          </a:p>
          <a:p>
            <a:r>
              <a:rPr lang="es-ES" dirty="0" smtClean="0"/>
              <a:t>( MODULOS ESTOS ESTAN DISTRIBUIDOS SEGÚN ORIENTACION Y ESPECIFICIDAD. ( 6 FISICA, 3 AW, ,2 CONSTRUUCIONES CIVILES, 6 BIOLOGIA, 5 QUIMICA, 5 INFORMATICA) </a:t>
            </a:r>
          </a:p>
          <a:p>
            <a:r>
              <a:rPr lang="es-ES" dirty="0" smtClean="0"/>
              <a:t>SE SOLICITA  TAMBIEN CONVERTIR LAS HORAS CATEDRAS EN MODULOS EN EL AREA JEFATURA DE DEPARTAMENTO</a:t>
            </a:r>
          </a:p>
        </p:txBody>
      </p:sp>
    </p:spTree>
    <p:extLst>
      <p:ext uri="{BB962C8B-B14F-4D97-AF65-F5344CB8AC3E}">
        <p14:creationId xmlns:p14="http://schemas.microsoft.com/office/powerpoint/2010/main" val="3245701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400" dirty="0"/>
              <a:t>PROPUESTAS 2024 EDUCACIÓN Física RES.3367/05 Y RES. 549/10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 smtClean="0"/>
              <a:t>CEF </a:t>
            </a:r>
            <a:r>
              <a:rPr lang="es-AR" dirty="0"/>
              <a:t>Nº 130: </a:t>
            </a:r>
            <a:endParaRPr lang="es-AR" dirty="0" smtClean="0"/>
          </a:p>
          <a:p>
            <a:r>
              <a:rPr lang="es-AR" dirty="0" smtClean="0"/>
              <a:t>1 </a:t>
            </a:r>
            <a:r>
              <a:rPr lang="es-AR" dirty="0"/>
              <a:t>VICEDIRECTOR - 1 REGENTE – 1 TÉCNICO MÉDICO – 1 PRECEPTORES - 21 HS. CÁTEDRAS – 36 HS DE GUARDAVIDAS</a:t>
            </a:r>
            <a:r>
              <a:rPr lang="es-AR" dirty="0" smtClean="0"/>
              <a:t>.</a:t>
            </a:r>
          </a:p>
          <a:p>
            <a:r>
              <a:rPr lang="es-AR" dirty="0" smtClean="0"/>
              <a:t> </a:t>
            </a:r>
            <a:r>
              <a:rPr lang="es-AR" dirty="0"/>
              <a:t>CEF N° 171</a:t>
            </a:r>
            <a:r>
              <a:rPr lang="es-AR" dirty="0" smtClean="0"/>
              <a:t>:</a:t>
            </a:r>
          </a:p>
          <a:p>
            <a:r>
              <a:rPr lang="es-AR" dirty="0" smtClean="0"/>
              <a:t> </a:t>
            </a:r>
            <a:r>
              <a:rPr lang="es-AR" dirty="0"/>
              <a:t>1 REGENTE - 1 PRECEPTOR - 9 HS. CÁTEDRAS – 12 HS DE GUARDAVIDA </a:t>
            </a:r>
            <a:r>
              <a:rPr lang="es-AR" dirty="0" smtClean="0"/>
              <a:t>– </a:t>
            </a:r>
          </a:p>
          <a:p>
            <a:r>
              <a:rPr lang="es-AR" dirty="0" smtClean="0"/>
              <a:t>CEF </a:t>
            </a:r>
            <a:r>
              <a:rPr lang="es-AR" dirty="0"/>
              <a:t>N° 172</a:t>
            </a:r>
            <a:r>
              <a:rPr lang="es-AR" dirty="0" smtClean="0"/>
              <a:t>:</a:t>
            </a:r>
          </a:p>
          <a:p>
            <a:r>
              <a:rPr lang="es-AR" dirty="0" smtClean="0"/>
              <a:t> </a:t>
            </a:r>
            <a:r>
              <a:rPr lang="es-AR" dirty="0"/>
              <a:t>1 REGENTE - 1 PRECEPTOR - 15 HS. CÁTEDRAS – SOLICITUD DE RECATEGORIZACIÓN DE 3º A 2º CATEGORÍA -</a:t>
            </a:r>
          </a:p>
        </p:txBody>
      </p:sp>
    </p:spTree>
    <p:extLst>
      <p:ext uri="{BB962C8B-B14F-4D97-AF65-F5344CB8AC3E}">
        <p14:creationId xmlns:p14="http://schemas.microsoft.com/office/powerpoint/2010/main" val="2352780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CEF </a:t>
            </a:r>
            <a:r>
              <a:rPr lang="es-ES" sz="2400" dirty="0" smtClean="0"/>
              <a:t>( CENTRO DE EDUCACION FISICA)</a:t>
            </a:r>
            <a:endParaRPr lang="es-AR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603812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EN EL MARCO DE  LAS 3 INSTITUCIONES EDUCATIVAS, FALTAN ESTOS CARGOS…</a:t>
            </a:r>
          </a:p>
          <a:p>
            <a:pPr marL="0" indent="0">
              <a:buNone/>
            </a:pPr>
            <a:r>
              <a:rPr lang="es-ES" dirty="0" smtClean="0"/>
              <a:t>		</a:t>
            </a:r>
          </a:p>
          <a:p>
            <a:r>
              <a:rPr lang="es-ES" dirty="0" smtClean="0"/>
              <a:t>VICEDIRECTOR		1	</a:t>
            </a:r>
          </a:p>
          <a:p>
            <a:r>
              <a:rPr lang="es-ES" dirty="0" smtClean="0"/>
              <a:t>REGENTE			2</a:t>
            </a:r>
          </a:p>
          <a:p>
            <a:r>
              <a:rPr lang="es-ES" dirty="0" smtClean="0"/>
              <a:t>PRECEPTOR			3</a:t>
            </a:r>
          </a:p>
          <a:p>
            <a:r>
              <a:rPr lang="es-ES" dirty="0" smtClean="0"/>
              <a:t>TECNICO MEDICO		1</a:t>
            </a:r>
          </a:p>
          <a:p>
            <a:r>
              <a:rPr lang="es-ES" dirty="0" smtClean="0"/>
              <a:t>PRECEPTOR			3</a:t>
            </a:r>
          </a:p>
          <a:p>
            <a:r>
              <a:rPr lang="es-ES" dirty="0" smtClean="0"/>
              <a:t>GUARDAVIDAS			36 HS.</a:t>
            </a:r>
          </a:p>
          <a:p>
            <a:r>
              <a:rPr lang="es-ES" dirty="0" smtClean="0"/>
              <a:t>HS CATEDRAS 		45 HS.</a:t>
            </a:r>
          </a:p>
          <a:p>
            <a:r>
              <a:rPr lang="es-ES" dirty="0" smtClean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001228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ARTISTICA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7"/>
            <a:ext cx="7128792" cy="39020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 smtClean="0"/>
              <a:t>		</a:t>
            </a:r>
          </a:p>
          <a:p>
            <a:r>
              <a:rPr lang="es-ES" dirty="0" smtClean="0"/>
              <a:t>EES N 501      </a:t>
            </a:r>
            <a:r>
              <a:rPr lang="es-ES" dirty="0" smtClean="0"/>
              <a:t>            1 </a:t>
            </a:r>
            <a:r>
              <a:rPr lang="es-ES" dirty="0" smtClean="0"/>
              <a:t>CARGO DE PLASTICA</a:t>
            </a:r>
          </a:p>
          <a:p>
            <a:r>
              <a:rPr lang="es-ES" dirty="0" smtClean="0"/>
              <a:t>EES N 503	    1 CARGO DE </a:t>
            </a:r>
            <a:r>
              <a:rPr lang="es-ES" dirty="0" smtClean="0"/>
              <a:t>DANZA</a:t>
            </a:r>
          </a:p>
          <a:p>
            <a:endParaRPr lang="es-ES" dirty="0"/>
          </a:p>
          <a:p>
            <a:r>
              <a:rPr lang="es-ES" dirty="0"/>
              <a:t>Modalidad Adultos no posee atención, se solicita según la resolución 3367/05 y según matrícula total de cada </a:t>
            </a:r>
            <a:r>
              <a:rPr lang="es-ES" dirty="0" smtClean="0"/>
              <a:t>establecimiento</a:t>
            </a:r>
          </a:p>
          <a:p>
            <a:r>
              <a:rPr lang="es-ES" dirty="0" smtClean="0"/>
              <a:t>● </a:t>
            </a:r>
            <a:r>
              <a:rPr lang="es-ES" dirty="0"/>
              <a:t>EEPA 701: PENDIENTE DE PRESENTACIÓN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EEPA 702: PENDIENTE DE PRESENTACIÓN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EEPA 703: Corresponden 6 </a:t>
            </a:r>
            <a:r>
              <a:rPr lang="es-ES" dirty="0" smtClean="0"/>
              <a:t>horas</a:t>
            </a:r>
          </a:p>
          <a:p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● CEA 704/03: Corresponden 6 horas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CEA 705: Corresponden 6 horas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CEA 706/01: PENDIENTE DE PRESENTACIÓN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CEA 707/03: Corresponden 6 horas </a:t>
            </a:r>
            <a:endParaRPr lang="es-ES" dirty="0" smtClean="0"/>
          </a:p>
          <a:p>
            <a:r>
              <a:rPr lang="es-ES" dirty="0" smtClean="0"/>
              <a:t>● </a:t>
            </a:r>
            <a:r>
              <a:rPr lang="es-ES" dirty="0"/>
              <a:t>CEA 708: Corresponden 3 horas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37778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PSICOLOGIA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119256"/>
            <a:ext cx="7200800" cy="3902031"/>
          </a:xfrm>
        </p:spPr>
        <p:txBody>
          <a:bodyPr/>
          <a:lstStyle/>
          <a:p>
            <a:pPr marL="0" indent="0" algn="ctr">
              <a:buNone/>
            </a:pPr>
            <a:r>
              <a:rPr lang="es-ES" b="1" i="1" dirty="0" smtClean="0"/>
              <a:t>RESUMEN E.I.D</a:t>
            </a:r>
          </a:p>
          <a:p>
            <a:pPr marL="0" indent="0" algn="ctr">
              <a:buNone/>
            </a:pPr>
            <a:endParaRPr lang="es-ES" b="1" i="1" dirty="0" smtClean="0"/>
          </a:p>
          <a:p>
            <a:pPr marL="0" indent="0" algn="ctr">
              <a:buNone/>
            </a:pPr>
            <a:r>
              <a:rPr lang="es-ES" dirty="0" smtClean="0"/>
              <a:t>E.I.P.R.I  1 EQUIPO  (3 OE Y 1 OS)</a:t>
            </a:r>
          </a:p>
          <a:p>
            <a:pPr marL="0" indent="0" algn="ctr">
              <a:buNone/>
            </a:pPr>
            <a:r>
              <a:rPr lang="es-ES" dirty="0" smtClean="0"/>
              <a:t>E.D.I.A   1 EQUIPO  ( 2 OE Y 1 OS)</a:t>
            </a:r>
          </a:p>
          <a:p>
            <a:pPr marL="0" indent="0" algn="ctr">
              <a:buNone/>
            </a:pPr>
            <a:r>
              <a:rPr lang="es-ES" dirty="0" smtClean="0"/>
              <a:t>C.O.P 	  1 EQUIPO  ( 2 OE Y 1OS)</a:t>
            </a:r>
          </a:p>
        </p:txBody>
      </p:sp>
    </p:spTree>
    <p:extLst>
      <p:ext uri="{BB962C8B-B14F-4D97-AF65-F5344CB8AC3E}">
        <p14:creationId xmlns:p14="http://schemas.microsoft.com/office/powerpoint/2010/main" val="2073477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PSICOLOGIA </a:t>
            </a:r>
            <a:r>
              <a:rPr lang="es-ES" sz="2200" dirty="0" smtClean="0"/>
              <a:t>(CARGOS)</a:t>
            </a:r>
            <a:endParaRPr lang="es-AR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988840"/>
            <a:ext cx="7560840" cy="324036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INICIAL 	         15 OE  / 15 OS /  17 FO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PRIMARIA	         1 OE  / 1 OS / 1 MR / 16 FO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SECUNDARIA        12 Cargos MR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EEST N 1 y 2</a:t>
            </a:r>
            <a:r>
              <a:rPr lang="es-ES" dirty="0">
                <a:latin typeface="Arial" pitchFamily="34" charset="0"/>
                <a:cs typeface="Arial" pitchFamily="34" charset="0"/>
              </a:rPr>
              <a:t>	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2  DO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(Cargos de Médicos Orientadores)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EEPA/ CENS  	10  OE / OS</a:t>
            </a:r>
          </a:p>
          <a:p>
            <a:pPr marL="0" indent="0">
              <a:buNone/>
            </a:pP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27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PSICOLOGIA </a:t>
            </a:r>
            <a:r>
              <a:rPr lang="es-ES" sz="2200" dirty="0" smtClean="0"/>
              <a:t>(CARGOS)</a:t>
            </a:r>
            <a:endParaRPr lang="es-AR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560840" cy="4824536"/>
          </a:xfrm>
        </p:spPr>
        <p:txBody>
          <a:bodyPr/>
          <a:lstStyle/>
          <a:p>
            <a:pPr marL="0" indent="0">
              <a:buNone/>
            </a:pP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SEGUNDO EQUIPO PARA…</a:t>
            </a:r>
          </a:p>
          <a:p>
            <a:pPr marL="0" indent="0" algn="ctr"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EP 3-4-6-9			4 OE/ 4 OS/ 4MR / 4 FO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EES 2-4-7-12-13		5 OE / 5 OS/ 5 DO </a:t>
            </a:r>
          </a:p>
          <a:p>
            <a:pPr marL="0" indent="0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TECNICA 1 			1 OE/ 1 OS/ 1 DO</a:t>
            </a:r>
            <a:endParaRPr lang="es-A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16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ESPECIAL</a:t>
            </a:r>
            <a:endParaRPr lang="es-AR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3024336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EEE N 501</a:t>
            </a:r>
          </a:p>
          <a:p>
            <a:pPr marL="0" indent="0">
              <a:buNone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PROSECRETARIO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BIBLIOTECARIO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IM 		2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MELSA 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TP		4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SI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MAESTRO DE BR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OM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EV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PM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ET		1</a:t>
            </a:r>
          </a:p>
          <a:p>
            <a:pPr marL="0" indent="0">
              <a:buNone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DO		1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148064" y="1412776"/>
            <a:ext cx="3024336" cy="4680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Brush Script MT" pitchFamily="66" charset="0"/>
              <a:buNone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EEE N 501</a:t>
            </a:r>
          </a:p>
          <a:p>
            <a:pPr marL="0" indent="0">
              <a:buFont typeface="Brush Script MT" pitchFamily="66" charset="0"/>
              <a:buNone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OL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TO		3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AE		3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AS		3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FO		3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K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PR		4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MPE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TE 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DE 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MUE		1</a:t>
            </a:r>
          </a:p>
          <a:p>
            <a:pPr marL="0" indent="0">
              <a:buFont typeface="Brush Script MT" pitchFamily="66" charset="0"/>
              <a:buNone/>
            </a:pPr>
            <a:r>
              <a:rPr lang="es-ES" sz="1800" dirty="0" smtClean="0">
                <a:latin typeface="Arial" pitchFamily="34" charset="0"/>
                <a:cs typeface="Arial" pitchFamily="34" charset="0"/>
              </a:rPr>
              <a:t>MEF		1</a:t>
            </a: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28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/>
          </a:bodyPr>
          <a:lstStyle/>
          <a:p>
            <a:r>
              <a:rPr lang="es-ES" sz="3600" dirty="0" smtClean="0"/>
              <a:t>EDUCACION FISICA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700808"/>
            <a:ext cx="7128792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/>
              <a:t>JARDIN N 910		3 HS</a:t>
            </a:r>
          </a:p>
          <a:p>
            <a:pPr marL="0" indent="0">
              <a:buNone/>
            </a:pPr>
            <a:r>
              <a:rPr lang="es-ES" sz="2000" dirty="0" smtClean="0"/>
              <a:t>JARDIN N 914		3 HS</a:t>
            </a:r>
          </a:p>
          <a:p>
            <a:pPr marL="0" indent="0">
              <a:buNone/>
            </a:pPr>
            <a:r>
              <a:rPr lang="es-ES" sz="2000" dirty="0" smtClean="0"/>
              <a:t>JARDIN N 917		3 HS</a:t>
            </a:r>
          </a:p>
          <a:p>
            <a:pPr marL="0" indent="0">
              <a:buNone/>
            </a:pPr>
            <a:r>
              <a:rPr lang="es-ES" sz="2000" dirty="0" smtClean="0"/>
              <a:t>EEE 501		1 CARGO</a:t>
            </a:r>
          </a:p>
          <a:p>
            <a:pPr marL="0" indent="0">
              <a:buNone/>
            </a:pPr>
            <a:r>
              <a:rPr lang="es-ES" sz="2000" dirty="0" smtClean="0"/>
              <a:t>EEE 503		1 CARGO</a:t>
            </a:r>
          </a:p>
          <a:p>
            <a:pPr marL="0" indent="0">
              <a:buNone/>
            </a:pPr>
            <a:r>
              <a:rPr lang="es-ES" sz="2000" dirty="0" smtClean="0"/>
              <a:t>ADULTOS  EEPA 701 703		6 HS CADA UNO</a:t>
            </a:r>
          </a:p>
          <a:p>
            <a:pPr marL="0" indent="0">
              <a:buNone/>
            </a:pPr>
            <a:r>
              <a:rPr lang="es-ES" sz="2000" dirty="0" smtClean="0"/>
              <a:t>CEA  702/704/705/ 707		6 HS CADA UNO</a:t>
            </a:r>
          </a:p>
          <a:p>
            <a:pPr marL="0" indent="0">
              <a:buNone/>
            </a:pPr>
            <a:r>
              <a:rPr lang="es-ES" sz="2000" dirty="0" smtClean="0"/>
              <a:t>CEA 706/708			3 HS CADA UNO</a:t>
            </a:r>
          </a:p>
          <a:p>
            <a:pPr marL="0" indent="0">
              <a:buNone/>
            </a:pPr>
            <a:r>
              <a:rPr lang="es-ES" sz="2000" dirty="0" smtClean="0"/>
              <a:t>CENS 451		6HS</a:t>
            </a:r>
          </a:p>
          <a:p>
            <a:pPr marL="0" indent="0">
              <a:buNone/>
            </a:pPr>
            <a:r>
              <a:rPr lang="es-ES" sz="2000" dirty="0" smtClean="0"/>
              <a:t>CENS 452/453	              4HS CADA UNO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27313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628800"/>
            <a:ext cx="6965245" cy="3384376"/>
          </a:xfrm>
        </p:spPr>
        <p:txBody>
          <a:bodyPr/>
          <a:lstStyle/>
          <a:p>
            <a:r>
              <a:rPr lang="es-ES" dirty="0" smtClean="0"/>
              <a:t>POF-POFA 2024-2025</a:t>
            </a:r>
            <a:br>
              <a:rPr lang="es-ES" dirty="0" smtClean="0"/>
            </a:br>
            <a:r>
              <a:rPr lang="es-ES" sz="3200" dirty="0" smtClean="0"/>
              <a:t>GENERAL LAVALLE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4044650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EDUCACION INICIAL/ PRIMARIA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132856"/>
            <a:ext cx="7344816" cy="172819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JI 901          1 MB</a:t>
            </a:r>
          </a:p>
          <a:p>
            <a:r>
              <a:rPr lang="es-ES" dirty="0" smtClean="0"/>
              <a:t>JI 902          1 SECREATRIO / 1 MB           </a:t>
            </a:r>
          </a:p>
          <a:p>
            <a:r>
              <a:rPr lang="es-ES" dirty="0" smtClean="0"/>
              <a:t>JI 903  	1 PR / 1 MB </a:t>
            </a:r>
          </a:p>
          <a:p>
            <a:r>
              <a:rPr lang="es-ES" dirty="0" smtClean="0"/>
              <a:t>REVEER LA DESFAVORABILIDAD</a:t>
            </a:r>
          </a:p>
          <a:p>
            <a:endParaRPr lang="es-AR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899592" y="4293096"/>
            <a:ext cx="7344816" cy="172819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EP N 1 	 1 VD</a:t>
            </a:r>
          </a:p>
          <a:p>
            <a:r>
              <a:rPr lang="es-ES" dirty="0" smtClean="0"/>
              <a:t>EP N 10        1 MB</a:t>
            </a:r>
          </a:p>
          <a:p>
            <a:r>
              <a:rPr lang="es-ES" dirty="0" smtClean="0"/>
              <a:t>EP N 18 	 1 MB </a:t>
            </a:r>
          </a:p>
          <a:p>
            <a:r>
              <a:rPr lang="es-ES" dirty="0" smtClean="0"/>
              <a:t>EP N 22	 1 VD	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95979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965245" cy="69842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SECUNDARIA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1700808"/>
            <a:ext cx="6196405" cy="4022261"/>
          </a:xfrm>
        </p:spPr>
        <p:txBody>
          <a:bodyPr/>
          <a:lstStyle/>
          <a:p>
            <a:r>
              <a:rPr lang="es-ES" dirty="0" smtClean="0"/>
              <a:t>ES N 1 </a:t>
            </a:r>
          </a:p>
          <a:p>
            <a:r>
              <a:rPr lang="es-ES" dirty="0" smtClean="0"/>
              <a:t> 1 BL   1 JEFE DE PR  1 EMATP ( CS SOC)</a:t>
            </a:r>
          </a:p>
          <a:p>
            <a:endParaRPr lang="es-ES" dirty="0"/>
          </a:p>
          <a:p>
            <a:r>
              <a:rPr lang="es-ES" dirty="0" smtClean="0"/>
              <a:t>ES N 2 </a:t>
            </a:r>
          </a:p>
          <a:p>
            <a:r>
              <a:rPr lang="es-ES" dirty="0" smtClean="0"/>
              <a:t>1 VD / 2 BL/ 1 JEFE DE AREA </a:t>
            </a:r>
          </a:p>
          <a:p>
            <a:r>
              <a:rPr lang="es-ES" dirty="0" smtClean="0"/>
              <a:t>8 MOD DE JEFE DE DEPARTAMENTO</a:t>
            </a:r>
          </a:p>
          <a:p>
            <a:r>
              <a:rPr lang="es-ES" dirty="0" smtClean="0"/>
              <a:t>2 EMATP ( 1 COMUNICACIÓN / 1 EDUC ARTISTICA)</a:t>
            </a:r>
          </a:p>
          <a:p>
            <a:r>
              <a:rPr lang="es-ES" dirty="0" smtClean="0"/>
              <a:t>ES N 3 1 BL/ 1 EMATP ( CS NATURALES)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40635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ESPECIAL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EE 501  CASCO URBANO.</a:t>
            </a:r>
          </a:p>
          <a:p>
            <a:r>
              <a:rPr lang="es-ES" dirty="0" smtClean="0"/>
              <a:t>1  TP, 1 TS, 1 LT, 1 CA , 1 LA</a:t>
            </a:r>
          </a:p>
          <a:p>
            <a:endParaRPr lang="es-ES" dirty="0"/>
          </a:p>
          <a:p>
            <a:r>
              <a:rPr lang="es-ES" dirty="0" smtClean="0"/>
              <a:t>ANEXO 3011 ( ANEXO PARAJE PAVON)</a:t>
            </a:r>
          </a:p>
          <a:p>
            <a:r>
              <a:rPr lang="es-ES" dirty="0" smtClean="0"/>
              <a:t>1 TECE Y EQUIPO TECNICO COMPLETO.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64701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/>
          </a:bodyPr>
          <a:lstStyle/>
          <a:p>
            <a:pPr marL="0" indent="0"/>
            <a:r>
              <a:rPr lang="es-ES" sz="3600" dirty="0"/>
              <a:t>ARTISTICA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2204864"/>
            <a:ext cx="7128792" cy="3888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/>
              <a:t>CEC 801:    12 MODULOS  ( 4 MOD DE MUSICA, 4 MOD DE DANZA Y 4 MOD DE PLASTICA.</a:t>
            </a:r>
          </a:p>
          <a:p>
            <a:pPr marL="0" indent="0" algn="just">
              <a:buNone/>
            </a:pPr>
            <a:r>
              <a:rPr lang="es-ES" sz="2800" dirty="0" smtClean="0"/>
              <a:t>EE N 501            1 CARGO DE MUE ( MUSICA)</a:t>
            </a:r>
          </a:p>
          <a:p>
            <a:pPr marL="0" indent="0" algn="just">
              <a:buNone/>
            </a:pPr>
            <a:r>
              <a:rPr lang="es-ES" sz="2800" dirty="0" smtClean="0"/>
              <a:t>ANEXO 3011.      1 CARGO DE MDE ( DANZA)</a:t>
            </a:r>
          </a:p>
          <a:p>
            <a:pPr marL="0" indent="0" algn="just">
              <a:buNone/>
            </a:pPr>
            <a:endParaRPr lang="es-ES" sz="2800" dirty="0" smtClean="0"/>
          </a:p>
          <a:p>
            <a:pPr marL="0" indent="0" algn="just">
              <a:buNone/>
            </a:pPr>
            <a:r>
              <a:rPr lang="es-ES" sz="2800" dirty="0" smtClean="0"/>
              <a:t>CEA N 701 Y 702  ATENCION DE EDUC ARTISTICA</a:t>
            </a:r>
          </a:p>
          <a:p>
            <a:pPr marL="0" indent="0" algn="just">
              <a:buNone/>
            </a:pPr>
            <a:endParaRPr lang="es-ES" sz="2800" dirty="0"/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424717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EDUCACION ADULTOS-FORMACION PROFESIONAL</a:t>
            </a:r>
            <a:endParaRPr lang="es-AR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CFP N 401 </a:t>
            </a:r>
          </a:p>
          <a:p>
            <a:r>
              <a:rPr lang="es-ES" dirty="0" smtClean="0"/>
              <a:t>1 PR / 1 REGENTE/ 1 PAÑOLERO</a:t>
            </a:r>
          </a:p>
          <a:p>
            <a:r>
              <a:rPr lang="es-ES" dirty="0" smtClean="0"/>
              <a:t>CENS 451 SE SOLICITA DESDOBLAMIENTO DEL TRONCO COMUN DE 2DO Y 3ER AÑO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1045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EDUACION FISICA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CEC 801 6 HORAS CATEDRAS.</a:t>
            </a:r>
          </a:p>
          <a:p>
            <a:endParaRPr lang="es-ES" dirty="0" smtClean="0"/>
          </a:p>
          <a:p>
            <a:r>
              <a:rPr lang="es-ES" dirty="0" smtClean="0"/>
              <a:t>CEF 116  1 REGENTE, 2 PR, 1 DO, 9HS DE EDUCACION EXTENSION PAVON Y 6 HS DE EDUCACON CON LAS CHACRAS.</a:t>
            </a:r>
          </a:p>
          <a:p>
            <a:endParaRPr lang="es-ES" dirty="0" smtClean="0"/>
          </a:p>
          <a:p>
            <a:r>
              <a:rPr lang="es-ES" dirty="0" smtClean="0"/>
              <a:t>EE 501   1 MEEF PARA  ANEXO 3011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79191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PSICOLOGIA COMUNITARIA Y PEDAGOGIA SOCIAL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4046047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JI 901    		1 OE,  1 FO</a:t>
            </a:r>
          </a:p>
          <a:p>
            <a:r>
              <a:rPr lang="es-ES" dirty="0" smtClean="0"/>
              <a:t>JI 902  		1 OE, 1 OS, FO</a:t>
            </a:r>
          </a:p>
          <a:p>
            <a:r>
              <a:rPr lang="es-ES" dirty="0" smtClean="0"/>
              <a:t>JI 903 		1 OE, 1 OS, 1 FO</a:t>
            </a:r>
          </a:p>
          <a:p>
            <a:r>
              <a:rPr lang="es-ES" dirty="0" smtClean="0"/>
              <a:t>EP N 22		1 OS, 1 FO </a:t>
            </a:r>
          </a:p>
          <a:p>
            <a:r>
              <a:rPr lang="es-ES" dirty="0" smtClean="0"/>
              <a:t>ES N 1 		1 DO</a:t>
            </a:r>
          </a:p>
          <a:p>
            <a:r>
              <a:rPr lang="es-ES" dirty="0" smtClean="0"/>
              <a:t>ES N 2 		1 DO</a:t>
            </a:r>
          </a:p>
          <a:p>
            <a:r>
              <a:rPr lang="es-ES" dirty="0" smtClean="0"/>
              <a:t>ES N 3 		1 DO</a:t>
            </a:r>
          </a:p>
          <a:p>
            <a:endParaRPr lang="es-ES" dirty="0" smtClean="0"/>
          </a:p>
          <a:p>
            <a:r>
              <a:rPr lang="es-ES" dirty="0" smtClean="0"/>
              <a:t>CEC N 801….1 OA. 1 FO, 1 MB, 1 DO, 1 GP	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00066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LA IMPORTANCIA DE POF-POFA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700808"/>
            <a:ext cx="7488832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La </a:t>
            </a:r>
            <a:r>
              <a:rPr lang="es-ES" b="1" i="1" dirty="0"/>
              <a:t>POF/POFA</a:t>
            </a:r>
            <a:r>
              <a:rPr lang="es-ES" dirty="0"/>
              <a:t> es un instrumento de suma importancia para </a:t>
            </a:r>
            <a:r>
              <a:rPr lang="es-ES" dirty="0" smtClean="0"/>
              <a:t>establecer </a:t>
            </a:r>
            <a:r>
              <a:rPr lang="es-ES" dirty="0"/>
              <a:t>las vacantes que serán utilizadas para las acciones estatutarias </a:t>
            </a:r>
            <a:r>
              <a:rPr lang="es-ES" dirty="0" smtClean="0"/>
              <a:t>posteriores</a:t>
            </a:r>
            <a:r>
              <a:rPr lang="es-ES" sz="2000" b="1" i="1" dirty="0" smtClean="0"/>
              <a:t>…</a:t>
            </a:r>
          </a:p>
          <a:p>
            <a:pPr marL="0" indent="0" algn="ctr">
              <a:buNone/>
            </a:pPr>
            <a:r>
              <a:rPr lang="es-ES" sz="2000" b="1" i="1" dirty="0" smtClean="0"/>
              <a:t>( MAD, SERVICIOS PROVISORIOS, PERMUTAS ,Y PRETITULARIZACIONES</a:t>
            </a:r>
            <a:r>
              <a:rPr lang="es-ES" dirty="0" smtClean="0"/>
              <a:t>) </a:t>
            </a:r>
          </a:p>
          <a:p>
            <a:pPr marL="0" indent="0">
              <a:buNone/>
            </a:pPr>
            <a:r>
              <a:rPr lang="es-ES" dirty="0" smtClean="0"/>
              <a:t>por </a:t>
            </a:r>
            <a:r>
              <a:rPr lang="es-ES" dirty="0"/>
              <a:t>lo cual es fundamental tener la certeza de la situación de revista de cada docente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i="1" dirty="0" smtClean="0"/>
              <a:t>ES UN DERECHO …</a:t>
            </a:r>
          </a:p>
          <a:p>
            <a:pPr marL="0" indent="0">
              <a:buNone/>
            </a:pPr>
            <a:r>
              <a:rPr lang="es-ES" b="1" i="1" dirty="0" smtClean="0"/>
              <a:t>TENER OPORTUNIDADES Y POSIBILIDADES LABORALES.</a:t>
            </a:r>
            <a:endParaRPr lang="es-ES" b="1" i="1" dirty="0" smtClean="0"/>
          </a:p>
        </p:txBody>
      </p:sp>
    </p:spTree>
    <p:extLst>
      <p:ext uri="{BB962C8B-B14F-4D97-AF65-F5344CB8AC3E}">
        <p14:creationId xmlns:p14="http://schemas.microsoft.com/office/powerpoint/2010/main" val="872828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299</TotalTime>
  <Words>2173</Words>
  <Application>Microsoft Office PowerPoint</Application>
  <PresentationFormat>Presentación en pantalla (4:3)</PresentationFormat>
  <Paragraphs>268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Chincheta</vt:lpstr>
      <vt:lpstr>POF-POFA 2024-2025 PARTIDO DE LA COSTA</vt:lpstr>
      <vt:lpstr>POF-POFA 2024-2025 </vt:lpstr>
      <vt:lpstr>INICIAL PROYECCION</vt:lpstr>
      <vt:lpstr>INICIAL </vt:lpstr>
      <vt:lpstr>PROYECCION PRIMARIA</vt:lpstr>
      <vt:lpstr>PRIMARIA </vt:lpstr>
      <vt:lpstr>PROYECCION DE SECUNDARIA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SECUNDARIA </vt:lpstr>
      <vt:lpstr>SECUNDARIA TECNICA  </vt:lpstr>
      <vt:lpstr>Presentación de PowerPoint</vt:lpstr>
      <vt:lpstr>SECUNDARIA TECNICA </vt:lpstr>
      <vt:lpstr>PROPUESTAS 2024 EDUCACIÓN Física RES.3367/05 Y RES. 549/10</vt:lpstr>
      <vt:lpstr>CEF ( CENTRO DE EDUCACION FISICA)</vt:lpstr>
      <vt:lpstr>ARTISTICA</vt:lpstr>
      <vt:lpstr>PSICOLOGIA</vt:lpstr>
      <vt:lpstr>PSICOLOGIA (CARGOS)</vt:lpstr>
      <vt:lpstr>PSICOLOGIA (CARGOS)</vt:lpstr>
      <vt:lpstr>ESPECIAL</vt:lpstr>
      <vt:lpstr>EDUCACION FISICA</vt:lpstr>
      <vt:lpstr>POF-POFA 2024-2025 GENERAL LAVALLE</vt:lpstr>
      <vt:lpstr>EDUCACION INICIAL/ PRIMARIA</vt:lpstr>
      <vt:lpstr>SECUNDARIA</vt:lpstr>
      <vt:lpstr>ESPECIAL</vt:lpstr>
      <vt:lpstr>ARTISTICA</vt:lpstr>
      <vt:lpstr>EDUCACION ADULTOS-FORMACION PROFESIONAL</vt:lpstr>
      <vt:lpstr>EDUACION FISICA</vt:lpstr>
      <vt:lpstr>PSICOLOGIA COMUNITARIA Y PEDAGOGIA SOCIAL</vt:lpstr>
      <vt:lpstr>LA IMPORTANCIA DE POF-POFA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POF-POFA 2024-2025</dc:title>
  <dc:creator>Usuario001</dc:creator>
  <cp:lastModifiedBy>Usuario001</cp:lastModifiedBy>
  <cp:revision>37</cp:revision>
  <dcterms:created xsi:type="dcterms:W3CDTF">2024-06-27T14:55:53Z</dcterms:created>
  <dcterms:modified xsi:type="dcterms:W3CDTF">2024-06-27T19:56:49Z</dcterms:modified>
</cp:coreProperties>
</file>